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7"/>
  </p:notesMasterIdLst>
  <p:handoutMasterIdLst>
    <p:handoutMasterId r:id="rId28"/>
  </p:handoutMasterIdLst>
  <p:sldIdLst>
    <p:sldId id="256" r:id="rId2"/>
    <p:sldId id="457" r:id="rId3"/>
    <p:sldId id="465" r:id="rId4"/>
    <p:sldId id="454" r:id="rId5"/>
    <p:sldId id="573" r:id="rId6"/>
    <p:sldId id="280" r:id="rId7"/>
    <p:sldId id="455" r:id="rId8"/>
    <p:sldId id="456" r:id="rId9"/>
    <p:sldId id="464" r:id="rId10"/>
    <p:sldId id="558" r:id="rId11"/>
    <p:sldId id="458" r:id="rId12"/>
    <p:sldId id="556" r:id="rId13"/>
    <p:sldId id="565" r:id="rId14"/>
    <p:sldId id="459" r:id="rId15"/>
    <p:sldId id="461" r:id="rId16"/>
    <p:sldId id="460" r:id="rId17"/>
    <p:sldId id="545" r:id="rId18"/>
    <p:sldId id="553" r:id="rId19"/>
    <p:sldId id="462" r:id="rId20"/>
    <p:sldId id="463" r:id="rId21"/>
    <p:sldId id="543" r:id="rId22"/>
    <p:sldId id="544" r:id="rId23"/>
    <p:sldId id="572" r:id="rId24"/>
    <p:sldId id="547" r:id="rId25"/>
    <p:sldId id="577" r:id="rId26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lly-Anne Cleveland" initials="SC" lastIdx="205" clrIdx="0">
    <p:extLst>
      <p:ext uri="{19B8F6BF-5375-455C-9EA6-DF929625EA0E}">
        <p15:presenceInfo xmlns:p15="http://schemas.microsoft.com/office/powerpoint/2012/main" userId="S::scleveland@fjc.gov::10b86261-5de4-4907-9a38-0699754ffba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E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80" autoAdjust="0"/>
    <p:restoredTop sz="81758" autoAdjust="0"/>
  </p:normalViewPr>
  <p:slideViewPr>
    <p:cSldViewPr snapToGrid="0">
      <p:cViewPr varScale="1">
        <p:scale>
          <a:sx n="76" d="100"/>
          <a:sy n="76" d="100"/>
        </p:scale>
        <p:origin x="15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2408" y="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1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11.png"/><Relationship Id="rId6" Type="http://schemas.openxmlformats.org/officeDocument/2006/relationships/image" Target="../media/image10.svg"/><Relationship Id="rId5" Type="http://schemas.openxmlformats.org/officeDocument/2006/relationships/image" Target="../media/image12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4.svg"/><Relationship Id="rId1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462589-8548-4149-A679-20066097754F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2013F53-38A6-412D-B55B-C75DE0275D82}">
      <dgm:prSet custT="1"/>
      <dgm:spPr/>
      <dgm:t>
        <a:bodyPr/>
        <a:lstStyle/>
        <a:p>
          <a:pPr>
            <a:defRPr b="1"/>
          </a:pP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The automatic stay protects the estate, the debtor, and their property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</dgm:t>
    </dgm:pt>
    <dgm:pt modelId="{31175059-6B83-40DD-9DC7-052817D234A8}" type="parTrans" cxnId="{E17AD1BE-82D3-44DC-99BD-A933AB5AB4D3}">
      <dgm:prSet/>
      <dgm:spPr/>
      <dgm:t>
        <a:bodyPr/>
        <a:lstStyle/>
        <a:p>
          <a:endParaRPr lang="en-US"/>
        </a:p>
      </dgm:t>
    </dgm:pt>
    <dgm:pt modelId="{FA58210F-1EBD-4F88-BE52-F752A2D9636B}" type="sibTrans" cxnId="{E17AD1BE-82D3-44DC-99BD-A933AB5AB4D3}">
      <dgm:prSet/>
      <dgm:spPr/>
      <dgm:t>
        <a:bodyPr/>
        <a:lstStyle/>
        <a:p>
          <a:endParaRPr lang="en-US"/>
        </a:p>
      </dgm:t>
    </dgm:pt>
    <dgm:pt modelId="{9D0D805D-EF49-4B1D-8DFB-3C0E521A2CF3}">
      <dgm:prSet custT="1"/>
      <dgm:spPr/>
      <dgm:t>
        <a:bodyPr/>
        <a:lstStyle/>
        <a:p>
          <a:pPr>
            <a:defRPr b="1"/>
          </a:pP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It does </a:t>
          </a:r>
          <a:r>
            <a:rPr lang="en-US" sz="1800" b="1" dirty="0">
              <a:latin typeface="Arial" panose="020B0604020202020204" pitchFamily="34" charset="0"/>
              <a:cs typeface="Arial" panose="020B0604020202020204" pitchFamily="34" charset="0"/>
            </a:rPr>
            <a:t>not</a:t>
          </a: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 protect: </a:t>
          </a:r>
        </a:p>
      </dgm:t>
    </dgm:pt>
    <dgm:pt modelId="{01179790-CF76-4027-8CBF-A5D6490F584F}" type="parTrans" cxnId="{C676C36C-A55A-4B82-B793-18D420D8FD70}">
      <dgm:prSet/>
      <dgm:spPr/>
      <dgm:t>
        <a:bodyPr/>
        <a:lstStyle/>
        <a:p>
          <a:endParaRPr lang="en-US"/>
        </a:p>
      </dgm:t>
    </dgm:pt>
    <dgm:pt modelId="{36E3F7E8-749D-478E-A8A3-F8E52F9B4392}" type="sibTrans" cxnId="{C676C36C-A55A-4B82-B793-18D420D8FD70}">
      <dgm:prSet/>
      <dgm:spPr/>
      <dgm:t>
        <a:bodyPr/>
        <a:lstStyle/>
        <a:p>
          <a:endParaRPr lang="en-US"/>
        </a:p>
      </dgm:t>
    </dgm:pt>
    <dgm:pt modelId="{CF5E7323-72B0-4B84-AACF-E0D1C38778DE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500"/>
            </a:spcAft>
          </a:pP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(a) cosigners or guarantors </a:t>
          </a:r>
        </a:p>
      </dgm:t>
    </dgm:pt>
    <dgm:pt modelId="{9878E33C-2B38-406D-854D-C662E0E45F09}" type="parTrans" cxnId="{F9740558-6954-4EA9-A7DC-A58A8E7F1586}">
      <dgm:prSet/>
      <dgm:spPr/>
      <dgm:t>
        <a:bodyPr/>
        <a:lstStyle/>
        <a:p>
          <a:endParaRPr lang="en-US"/>
        </a:p>
      </dgm:t>
    </dgm:pt>
    <dgm:pt modelId="{8ABD8DBA-57BB-47EA-A2E6-DED1E29DA14A}" type="sibTrans" cxnId="{F9740558-6954-4EA9-A7DC-A58A8E7F1586}">
      <dgm:prSet/>
      <dgm:spPr/>
      <dgm:t>
        <a:bodyPr/>
        <a:lstStyle/>
        <a:p>
          <a:endParaRPr lang="en-US"/>
        </a:p>
      </dgm:t>
    </dgm:pt>
    <dgm:pt modelId="{AA3CAC50-B7BB-40AC-8A6E-5D61A3B301F0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500"/>
            </a:spcAft>
          </a:pP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(b) accommodation mortgagors</a:t>
          </a:r>
        </a:p>
      </dgm:t>
    </dgm:pt>
    <dgm:pt modelId="{B0596938-DB4E-4BA0-84F5-ACB2AFC85EAF}" type="parTrans" cxnId="{20562F89-34F1-4E7B-83F8-B4E5C6BB0851}">
      <dgm:prSet/>
      <dgm:spPr/>
      <dgm:t>
        <a:bodyPr/>
        <a:lstStyle/>
        <a:p>
          <a:endParaRPr lang="en-US"/>
        </a:p>
      </dgm:t>
    </dgm:pt>
    <dgm:pt modelId="{876F396A-85D4-4A50-A5B0-BD715211577F}" type="sibTrans" cxnId="{20562F89-34F1-4E7B-83F8-B4E5C6BB0851}">
      <dgm:prSet/>
      <dgm:spPr/>
      <dgm:t>
        <a:bodyPr/>
        <a:lstStyle/>
        <a:p>
          <a:endParaRPr lang="en-US"/>
        </a:p>
      </dgm:t>
    </dgm:pt>
    <dgm:pt modelId="{03C03D52-6D5F-4188-9202-31631A3A72F1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500"/>
            </a:spcAft>
          </a:pP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(c) codefendants, joint tortfeasors, etc.</a:t>
          </a:r>
        </a:p>
      </dgm:t>
    </dgm:pt>
    <dgm:pt modelId="{E0BBF593-1C7D-49FF-9CEE-FA7C2AF89EB7}" type="parTrans" cxnId="{72CFD755-0DA7-4283-8A05-2ED51F75B891}">
      <dgm:prSet/>
      <dgm:spPr/>
      <dgm:t>
        <a:bodyPr/>
        <a:lstStyle/>
        <a:p>
          <a:endParaRPr lang="en-US"/>
        </a:p>
      </dgm:t>
    </dgm:pt>
    <dgm:pt modelId="{37A2370A-7AD5-4106-BDAF-D3BD6C2CD541}" type="sibTrans" cxnId="{72CFD755-0DA7-4283-8A05-2ED51F75B891}">
      <dgm:prSet/>
      <dgm:spPr/>
      <dgm:t>
        <a:bodyPr/>
        <a:lstStyle/>
        <a:p>
          <a:endParaRPr lang="en-US"/>
        </a:p>
      </dgm:t>
    </dgm:pt>
    <dgm:pt modelId="{011D8604-90A0-4381-B038-F1B8E428904B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500"/>
            </a:spcAft>
          </a:pP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(d) a corporation, if only the shareholder files a petition</a:t>
          </a:r>
        </a:p>
      </dgm:t>
    </dgm:pt>
    <dgm:pt modelId="{C41A6294-FA61-4602-8D70-1D90CF005141}" type="parTrans" cxnId="{B3D8C579-3BAB-41E9-904D-61B5730FCD5D}">
      <dgm:prSet/>
      <dgm:spPr/>
      <dgm:t>
        <a:bodyPr/>
        <a:lstStyle/>
        <a:p>
          <a:endParaRPr lang="en-US"/>
        </a:p>
      </dgm:t>
    </dgm:pt>
    <dgm:pt modelId="{458A1C3B-17FA-4414-8A6C-B2F77644F654}" type="sibTrans" cxnId="{B3D8C579-3BAB-41E9-904D-61B5730FCD5D}">
      <dgm:prSet/>
      <dgm:spPr/>
      <dgm:t>
        <a:bodyPr/>
        <a:lstStyle/>
        <a:p>
          <a:endParaRPr lang="en-US"/>
        </a:p>
      </dgm:t>
    </dgm:pt>
    <dgm:pt modelId="{48C903ED-0CA5-4565-A9F4-3B505B802615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500"/>
            </a:spcAft>
          </a:pP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(e) the shareholders, if only the corporation files a petition</a:t>
          </a:r>
        </a:p>
      </dgm:t>
    </dgm:pt>
    <dgm:pt modelId="{1FA82480-0CB5-4EC5-81B0-1245BAB21D74}" type="parTrans" cxnId="{8709BABE-479E-420D-9C2C-D9E28697293B}">
      <dgm:prSet/>
      <dgm:spPr/>
      <dgm:t>
        <a:bodyPr/>
        <a:lstStyle/>
        <a:p>
          <a:endParaRPr lang="en-US"/>
        </a:p>
      </dgm:t>
    </dgm:pt>
    <dgm:pt modelId="{B611EB75-24F6-4E05-A192-78CAD5D41925}" type="sibTrans" cxnId="{8709BABE-479E-420D-9C2C-D9E28697293B}">
      <dgm:prSet/>
      <dgm:spPr/>
      <dgm:t>
        <a:bodyPr/>
        <a:lstStyle/>
        <a:p>
          <a:endParaRPr lang="en-US"/>
        </a:p>
      </dgm:t>
    </dgm:pt>
    <dgm:pt modelId="{C16DEA3B-1B34-4249-A2DC-122C588D920F}">
      <dgm:prSet custT="1"/>
      <dgm:spPr/>
      <dgm:t>
        <a:bodyPr/>
        <a:lstStyle/>
        <a:p>
          <a:pPr>
            <a:defRPr b="1"/>
          </a:pP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But there are exceptions! </a:t>
          </a:r>
        </a:p>
      </dgm:t>
    </dgm:pt>
    <dgm:pt modelId="{3069BA8A-1F90-40B9-AD5C-88F804143339}" type="parTrans" cxnId="{DA6F5133-D529-4934-828A-45E2C8DD8180}">
      <dgm:prSet/>
      <dgm:spPr/>
      <dgm:t>
        <a:bodyPr/>
        <a:lstStyle/>
        <a:p>
          <a:endParaRPr lang="en-US"/>
        </a:p>
      </dgm:t>
    </dgm:pt>
    <dgm:pt modelId="{F092FB2D-857E-4D43-9E37-F5E0288D6DFC}" type="sibTrans" cxnId="{DA6F5133-D529-4934-828A-45E2C8DD8180}">
      <dgm:prSet/>
      <dgm:spPr/>
      <dgm:t>
        <a:bodyPr/>
        <a:lstStyle/>
        <a:p>
          <a:endParaRPr lang="en-US"/>
        </a:p>
      </dgm:t>
    </dgm:pt>
    <dgm:pt modelId="{3756A51C-D0ED-4546-AA42-A280CFB4DAD6}" type="pres">
      <dgm:prSet presAssocID="{FD462589-8548-4149-A679-20066097754F}" presName="root" presStyleCnt="0">
        <dgm:presLayoutVars>
          <dgm:dir/>
          <dgm:resizeHandles val="exact"/>
        </dgm:presLayoutVars>
      </dgm:prSet>
      <dgm:spPr/>
    </dgm:pt>
    <dgm:pt modelId="{4790F1DC-E2C6-4601-AB35-75C6883ABBDA}" type="pres">
      <dgm:prSet presAssocID="{A2013F53-38A6-412D-B55B-C75DE0275D82}" presName="compNode" presStyleCnt="0"/>
      <dgm:spPr/>
    </dgm:pt>
    <dgm:pt modelId="{6563C699-88FF-4F70-8519-D92749B5B305}" type="pres">
      <dgm:prSet presAssocID="{A2013F53-38A6-412D-B55B-C75DE0275D82}" presName="iconRect" presStyleLbl="node1" presStyleIdx="0" presStyleCnt="3" custLinFactY="-147207" custLinFactNeighborX="-3833" custLinFactNeighborY="-20000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burban scene"/>
        </a:ext>
      </dgm:extLst>
    </dgm:pt>
    <dgm:pt modelId="{D9E16AAA-C0AD-44DB-9833-92D11C7DFF22}" type="pres">
      <dgm:prSet presAssocID="{A2013F53-38A6-412D-B55B-C75DE0275D82}" presName="iconSpace" presStyleCnt="0"/>
      <dgm:spPr/>
    </dgm:pt>
    <dgm:pt modelId="{7BE427C0-8CC2-437A-AC0B-86D5961B0081}" type="pres">
      <dgm:prSet presAssocID="{A2013F53-38A6-412D-B55B-C75DE0275D82}" presName="parTx" presStyleLbl="revTx" presStyleIdx="0" presStyleCnt="6" custScaleX="161235" custLinFactNeighborX="614" custLinFactNeighborY="-58209">
        <dgm:presLayoutVars>
          <dgm:chMax val="0"/>
          <dgm:chPref val="0"/>
        </dgm:presLayoutVars>
      </dgm:prSet>
      <dgm:spPr/>
    </dgm:pt>
    <dgm:pt modelId="{79227003-AE0F-4CE4-BBC4-CC81E5BE84AB}" type="pres">
      <dgm:prSet presAssocID="{A2013F53-38A6-412D-B55B-C75DE0275D82}" presName="txSpace" presStyleCnt="0"/>
      <dgm:spPr/>
    </dgm:pt>
    <dgm:pt modelId="{8F283015-566A-442A-9862-7142F3ECCDBE}" type="pres">
      <dgm:prSet presAssocID="{A2013F53-38A6-412D-B55B-C75DE0275D82}" presName="desTx" presStyleLbl="revTx" presStyleIdx="1" presStyleCnt="6">
        <dgm:presLayoutVars/>
      </dgm:prSet>
      <dgm:spPr/>
    </dgm:pt>
    <dgm:pt modelId="{5823FAC0-DB0E-4F27-B836-888C449E220C}" type="pres">
      <dgm:prSet presAssocID="{FA58210F-1EBD-4F88-BE52-F752A2D9636B}" presName="sibTrans" presStyleCnt="0"/>
      <dgm:spPr/>
    </dgm:pt>
    <dgm:pt modelId="{9BF70A26-A741-4A9D-9922-B599C29AF24B}" type="pres">
      <dgm:prSet presAssocID="{9D0D805D-EF49-4B1D-8DFB-3C0E521A2CF3}" presName="compNode" presStyleCnt="0"/>
      <dgm:spPr/>
    </dgm:pt>
    <dgm:pt modelId="{90934BFC-DEA5-4C54-866A-6A28F06E7CEB}" type="pres">
      <dgm:prSet presAssocID="{9D0D805D-EF49-4B1D-8DFB-3C0E521A2CF3}" presName="iconRect" presStyleLbl="node1" presStyleIdx="1" presStyleCnt="3" custLinFactY="-147207" custLinFactNeighborX="-3833" custLinFactNeighborY="-200000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7C190135-B231-4DD0-9C60-9D59977FB268}" type="pres">
      <dgm:prSet presAssocID="{9D0D805D-EF49-4B1D-8DFB-3C0E521A2CF3}" presName="iconSpace" presStyleCnt="0"/>
      <dgm:spPr/>
    </dgm:pt>
    <dgm:pt modelId="{3EF61144-C287-4D05-BF60-2C87067377BD}" type="pres">
      <dgm:prSet presAssocID="{9D0D805D-EF49-4B1D-8DFB-3C0E521A2CF3}" presName="parTx" presStyleLbl="revTx" presStyleIdx="2" presStyleCnt="6" custLinFactNeighborX="614" custLinFactNeighborY="-58209">
        <dgm:presLayoutVars>
          <dgm:chMax val="0"/>
          <dgm:chPref val="0"/>
        </dgm:presLayoutVars>
      </dgm:prSet>
      <dgm:spPr/>
    </dgm:pt>
    <dgm:pt modelId="{49AB82A1-EF81-421A-A38E-46341E6512E5}" type="pres">
      <dgm:prSet presAssocID="{9D0D805D-EF49-4B1D-8DFB-3C0E521A2CF3}" presName="txSpace" presStyleCnt="0"/>
      <dgm:spPr/>
    </dgm:pt>
    <dgm:pt modelId="{B2607E31-4FA5-4D88-B406-E9416EAAF11A}" type="pres">
      <dgm:prSet presAssocID="{9D0D805D-EF49-4B1D-8DFB-3C0E521A2CF3}" presName="desTx" presStyleLbl="revTx" presStyleIdx="3" presStyleCnt="6" custScaleX="198609" custScaleY="143287" custLinFactY="-180372" custLinFactNeighborX="24378" custLinFactNeighborY="-200000">
        <dgm:presLayoutVars/>
      </dgm:prSet>
      <dgm:spPr/>
    </dgm:pt>
    <dgm:pt modelId="{E4A2C411-18B2-463F-B652-E5FE4F32236D}" type="pres">
      <dgm:prSet presAssocID="{36E3F7E8-749D-478E-A8A3-F8E52F9B4392}" presName="sibTrans" presStyleCnt="0"/>
      <dgm:spPr/>
    </dgm:pt>
    <dgm:pt modelId="{19C480C2-C7E1-460C-8C15-F126B8CF4928}" type="pres">
      <dgm:prSet presAssocID="{C16DEA3B-1B34-4249-A2DC-122C588D920F}" presName="compNode" presStyleCnt="0"/>
      <dgm:spPr/>
    </dgm:pt>
    <dgm:pt modelId="{C93EA948-1101-407A-B18F-7088FF3620A9}" type="pres">
      <dgm:prSet presAssocID="{C16DEA3B-1B34-4249-A2DC-122C588D920F}" presName="iconRect" presStyleLbl="node1" presStyleIdx="2" presStyleCnt="3" custLinFactY="-147207" custLinFactNeighborX="-3833" custLinFactNeighborY="-200000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0661F3BE-AFEB-4ACB-9EFE-6A4B3E55F309}" type="pres">
      <dgm:prSet presAssocID="{C16DEA3B-1B34-4249-A2DC-122C588D920F}" presName="iconSpace" presStyleCnt="0"/>
      <dgm:spPr/>
    </dgm:pt>
    <dgm:pt modelId="{528BEE8D-F7E8-43BF-B11C-4D3324FFBD69}" type="pres">
      <dgm:prSet presAssocID="{C16DEA3B-1B34-4249-A2DC-122C588D920F}" presName="parTx" presStyleLbl="revTx" presStyleIdx="4" presStyleCnt="6" custScaleX="155766" custLinFactNeighborX="614" custLinFactNeighborY="-58209">
        <dgm:presLayoutVars>
          <dgm:chMax val="0"/>
          <dgm:chPref val="0"/>
        </dgm:presLayoutVars>
      </dgm:prSet>
      <dgm:spPr/>
    </dgm:pt>
    <dgm:pt modelId="{84E0035F-D891-46BF-8260-C94BC2FD4503}" type="pres">
      <dgm:prSet presAssocID="{C16DEA3B-1B34-4249-A2DC-122C588D920F}" presName="txSpace" presStyleCnt="0"/>
      <dgm:spPr/>
    </dgm:pt>
    <dgm:pt modelId="{386E9072-6B92-476B-ABB3-34E537475A89}" type="pres">
      <dgm:prSet presAssocID="{C16DEA3B-1B34-4249-A2DC-122C588D920F}" presName="desTx" presStyleLbl="revTx" presStyleIdx="5" presStyleCnt="6">
        <dgm:presLayoutVars/>
      </dgm:prSet>
      <dgm:spPr/>
    </dgm:pt>
  </dgm:ptLst>
  <dgm:cxnLst>
    <dgm:cxn modelId="{FB124503-5811-4BB1-8CEC-517CAE55015C}" type="presOf" srcId="{C16DEA3B-1B34-4249-A2DC-122C588D920F}" destId="{528BEE8D-F7E8-43BF-B11C-4D3324FFBD69}" srcOrd="0" destOrd="0" presId="urn:microsoft.com/office/officeart/2018/5/layout/CenteredIconLabelDescriptionList"/>
    <dgm:cxn modelId="{DA6F5133-D529-4934-828A-45E2C8DD8180}" srcId="{FD462589-8548-4149-A679-20066097754F}" destId="{C16DEA3B-1B34-4249-A2DC-122C588D920F}" srcOrd="2" destOrd="0" parTransId="{3069BA8A-1F90-40B9-AD5C-88F804143339}" sibTransId="{F092FB2D-857E-4D43-9E37-F5E0288D6DFC}"/>
    <dgm:cxn modelId="{C676C36C-A55A-4B82-B793-18D420D8FD70}" srcId="{FD462589-8548-4149-A679-20066097754F}" destId="{9D0D805D-EF49-4B1D-8DFB-3C0E521A2CF3}" srcOrd="1" destOrd="0" parTransId="{01179790-CF76-4027-8CBF-A5D6490F584F}" sibTransId="{36E3F7E8-749D-478E-A8A3-F8E52F9B4392}"/>
    <dgm:cxn modelId="{17B86850-FB86-443E-B183-CA57B09D3CBB}" type="presOf" srcId="{011D8604-90A0-4381-B038-F1B8E428904B}" destId="{B2607E31-4FA5-4D88-B406-E9416EAAF11A}" srcOrd="0" destOrd="3" presId="urn:microsoft.com/office/officeart/2018/5/layout/CenteredIconLabelDescriptionList"/>
    <dgm:cxn modelId="{72CFD755-0DA7-4283-8A05-2ED51F75B891}" srcId="{9D0D805D-EF49-4B1D-8DFB-3C0E521A2CF3}" destId="{03C03D52-6D5F-4188-9202-31631A3A72F1}" srcOrd="2" destOrd="0" parTransId="{E0BBF593-1C7D-49FF-9CEE-FA7C2AF89EB7}" sibTransId="{37A2370A-7AD5-4106-BDAF-D3BD6C2CD541}"/>
    <dgm:cxn modelId="{F9740558-6954-4EA9-A7DC-A58A8E7F1586}" srcId="{9D0D805D-EF49-4B1D-8DFB-3C0E521A2CF3}" destId="{CF5E7323-72B0-4B84-AACF-E0D1C38778DE}" srcOrd="0" destOrd="0" parTransId="{9878E33C-2B38-406D-854D-C662E0E45F09}" sibTransId="{8ABD8DBA-57BB-47EA-A2E6-DED1E29DA14A}"/>
    <dgm:cxn modelId="{B3D8C579-3BAB-41E9-904D-61B5730FCD5D}" srcId="{9D0D805D-EF49-4B1D-8DFB-3C0E521A2CF3}" destId="{011D8604-90A0-4381-B038-F1B8E428904B}" srcOrd="3" destOrd="0" parTransId="{C41A6294-FA61-4602-8D70-1D90CF005141}" sibTransId="{458A1C3B-17FA-4414-8A6C-B2F77644F654}"/>
    <dgm:cxn modelId="{4364CC86-6F88-40B0-9A00-AF6B2108129E}" type="presOf" srcId="{9D0D805D-EF49-4B1D-8DFB-3C0E521A2CF3}" destId="{3EF61144-C287-4D05-BF60-2C87067377BD}" srcOrd="0" destOrd="0" presId="urn:microsoft.com/office/officeart/2018/5/layout/CenteredIconLabelDescriptionList"/>
    <dgm:cxn modelId="{20562F89-34F1-4E7B-83F8-B4E5C6BB0851}" srcId="{9D0D805D-EF49-4B1D-8DFB-3C0E521A2CF3}" destId="{AA3CAC50-B7BB-40AC-8A6E-5D61A3B301F0}" srcOrd="1" destOrd="0" parTransId="{B0596938-DB4E-4BA0-84F5-ACB2AFC85EAF}" sibTransId="{876F396A-85D4-4A50-A5B0-BD715211577F}"/>
    <dgm:cxn modelId="{1688DDA8-0F4C-47CE-AE18-AA18AB6A1741}" type="presOf" srcId="{A2013F53-38A6-412D-B55B-C75DE0275D82}" destId="{7BE427C0-8CC2-437A-AC0B-86D5961B0081}" srcOrd="0" destOrd="0" presId="urn:microsoft.com/office/officeart/2018/5/layout/CenteredIconLabelDescriptionList"/>
    <dgm:cxn modelId="{310026B1-AC73-4E87-BFC0-0514404E052C}" type="presOf" srcId="{FD462589-8548-4149-A679-20066097754F}" destId="{3756A51C-D0ED-4546-AA42-A280CFB4DAD6}" srcOrd="0" destOrd="0" presId="urn:microsoft.com/office/officeart/2018/5/layout/CenteredIconLabelDescriptionList"/>
    <dgm:cxn modelId="{8709BABE-479E-420D-9C2C-D9E28697293B}" srcId="{9D0D805D-EF49-4B1D-8DFB-3C0E521A2CF3}" destId="{48C903ED-0CA5-4565-A9F4-3B505B802615}" srcOrd="4" destOrd="0" parTransId="{1FA82480-0CB5-4EC5-81B0-1245BAB21D74}" sibTransId="{B611EB75-24F6-4E05-A192-78CAD5D41925}"/>
    <dgm:cxn modelId="{E17AD1BE-82D3-44DC-99BD-A933AB5AB4D3}" srcId="{FD462589-8548-4149-A679-20066097754F}" destId="{A2013F53-38A6-412D-B55B-C75DE0275D82}" srcOrd="0" destOrd="0" parTransId="{31175059-6B83-40DD-9DC7-052817D234A8}" sibTransId="{FA58210F-1EBD-4F88-BE52-F752A2D9636B}"/>
    <dgm:cxn modelId="{2B6B41E6-3784-4A75-8B31-5C84D72C893D}" type="presOf" srcId="{CF5E7323-72B0-4B84-AACF-E0D1C38778DE}" destId="{B2607E31-4FA5-4D88-B406-E9416EAAF11A}" srcOrd="0" destOrd="0" presId="urn:microsoft.com/office/officeart/2018/5/layout/CenteredIconLabelDescriptionList"/>
    <dgm:cxn modelId="{C55606EA-9DDE-48C9-A7AA-06A0ED6E6382}" type="presOf" srcId="{48C903ED-0CA5-4565-A9F4-3B505B802615}" destId="{B2607E31-4FA5-4D88-B406-E9416EAAF11A}" srcOrd="0" destOrd="4" presId="urn:microsoft.com/office/officeart/2018/5/layout/CenteredIconLabelDescriptionList"/>
    <dgm:cxn modelId="{5F1500F0-9EC2-4C7C-9681-3E327506D62F}" type="presOf" srcId="{03C03D52-6D5F-4188-9202-31631A3A72F1}" destId="{B2607E31-4FA5-4D88-B406-E9416EAAF11A}" srcOrd="0" destOrd="2" presId="urn:microsoft.com/office/officeart/2018/5/layout/CenteredIconLabelDescriptionList"/>
    <dgm:cxn modelId="{6308E7F2-0972-43D5-9D15-59CF20F868E0}" type="presOf" srcId="{AA3CAC50-B7BB-40AC-8A6E-5D61A3B301F0}" destId="{B2607E31-4FA5-4D88-B406-E9416EAAF11A}" srcOrd="0" destOrd="1" presId="urn:microsoft.com/office/officeart/2018/5/layout/CenteredIconLabelDescriptionList"/>
    <dgm:cxn modelId="{EA3E2381-D43E-4468-98B6-0EDBC62E2B7C}" type="presParOf" srcId="{3756A51C-D0ED-4546-AA42-A280CFB4DAD6}" destId="{4790F1DC-E2C6-4601-AB35-75C6883ABBDA}" srcOrd="0" destOrd="0" presId="urn:microsoft.com/office/officeart/2018/5/layout/CenteredIconLabelDescriptionList"/>
    <dgm:cxn modelId="{46BCE6F3-F874-44BA-89EF-2771571E6452}" type="presParOf" srcId="{4790F1DC-E2C6-4601-AB35-75C6883ABBDA}" destId="{6563C699-88FF-4F70-8519-D92749B5B305}" srcOrd="0" destOrd="0" presId="urn:microsoft.com/office/officeart/2018/5/layout/CenteredIconLabelDescriptionList"/>
    <dgm:cxn modelId="{8F46BCF0-2A4E-4B9B-B480-F355BDF41BCB}" type="presParOf" srcId="{4790F1DC-E2C6-4601-AB35-75C6883ABBDA}" destId="{D9E16AAA-C0AD-44DB-9833-92D11C7DFF22}" srcOrd="1" destOrd="0" presId="urn:microsoft.com/office/officeart/2018/5/layout/CenteredIconLabelDescriptionList"/>
    <dgm:cxn modelId="{021DA611-98D3-4F6D-B9EB-B2D92C1E78BE}" type="presParOf" srcId="{4790F1DC-E2C6-4601-AB35-75C6883ABBDA}" destId="{7BE427C0-8CC2-437A-AC0B-86D5961B0081}" srcOrd="2" destOrd="0" presId="urn:microsoft.com/office/officeart/2018/5/layout/CenteredIconLabelDescriptionList"/>
    <dgm:cxn modelId="{FE81B9DA-F5F1-4BCF-A08A-E70C353E5FBD}" type="presParOf" srcId="{4790F1DC-E2C6-4601-AB35-75C6883ABBDA}" destId="{79227003-AE0F-4CE4-BBC4-CC81E5BE84AB}" srcOrd="3" destOrd="0" presId="urn:microsoft.com/office/officeart/2018/5/layout/CenteredIconLabelDescriptionList"/>
    <dgm:cxn modelId="{7D0FC16A-4075-41CE-BF31-F2168BC3DCA4}" type="presParOf" srcId="{4790F1DC-E2C6-4601-AB35-75C6883ABBDA}" destId="{8F283015-566A-442A-9862-7142F3ECCDBE}" srcOrd="4" destOrd="0" presId="urn:microsoft.com/office/officeart/2018/5/layout/CenteredIconLabelDescriptionList"/>
    <dgm:cxn modelId="{3117B768-53D3-4175-A59B-B3B2917E954F}" type="presParOf" srcId="{3756A51C-D0ED-4546-AA42-A280CFB4DAD6}" destId="{5823FAC0-DB0E-4F27-B836-888C449E220C}" srcOrd="1" destOrd="0" presId="urn:microsoft.com/office/officeart/2018/5/layout/CenteredIconLabelDescriptionList"/>
    <dgm:cxn modelId="{F124E428-0E7E-4CF9-95C3-0644C1425521}" type="presParOf" srcId="{3756A51C-D0ED-4546-AA42-A280CFB4DAD6}" destId="{9BF70A26-A741-4A9D-9922-B599C29AF24B}" srcOrd="2" destOrd="0" presId="urn:microsoft.com/office/officeart/2018/5/layout/CenteredIconLabelDescriptionList"/>
    <dgm:cxn modelId="{4C23C2D3-9BAA-401B-952F-1AA28FEF0FCE}" type="presParOf" srcId="{9BF70A26-A741-4A9D-9922-B599C29AF24B}" destId="{90934BFC-DEA5-4C54-866A-6A28F06E7CEB}" srcOrd="0" destOrd="0" presId="urn:microsoft.com/office/officeart/2018/5/layout/CenteredIconLabelDescriptionList"/>
    <dgm:cxn modelId="{C3691324-250E-4963-B88C-ECC2D3E18E71}" type="presParOf" srcId="{9BF70A26-A741-4A9D-9922-B599C29AF24B}" destId="{7C190135-B231-4DD0-9C60-9D59977FB268}" srcOrd="1" destOrd="0" presId="urn:microsoft.com/office/officeart/2018/5/layout/CenteredIconLabelDescriptionList"/>
    <dgm:cxn modelId="{9F2145B0-B693-4E77-9F7A-6075092DE701}" type="presParOf" srcId="{9BF70A26-A741-4A9D-9922-B599C29AF24B}" destId="{3EF61144-C287-4D05-BF60-2C87067377BD}" srcOrd="2" destOrd="0" presId="urn:microsoft.com/office/officeart/2018/5/layout/CenteredIconLabelDescriptionList"/>
    <dgm:cxn modelId="{30AC66DE-ED35-4135-B28A-1D2521F68A0E}" type="presParOf" srcId="{9BF70A26-A741-4A9D-9922-B599C29AF24B}" destId="{49AB82A1-EF81-421A-A38E-46341E6512E5}" srcOrd="3" destOrd="0" presId="urn:microsoft.com/office/officeart/2018/5/layout/CenteredIconLabelDescriptionList"/>
    <dgm:cxn modelId="{47C6DAF1-29AB-404D-905A-215BD031299C}" type="presParOf" srcId="{9BF70A26-A741-4A9D-9922-B599C29AF24B}" destId="{B2607E31-4FA5-4D88-B406-E9416EAAF11A}" srcOrd="4" destOrd="0" presId="urn:microsoft.com/office/officeart/2018/5/layout/CenteredIconLabelDescriptionList"/>
    <dgm:cxn modelId="{F3148FA6-B598-4645-A37B-3DADC3D7C342}" type="presParOf" srcId="{3756A51C-D0ED-4546-AA42-A280CFB4DAD6}" destId="{E4A2C411-18B2-463F-B652-E5FE4F32236D}" srcOrd="3" destOrd="0" presId="urn:microsoft.com/office/officeart/2018/5/layout/CenteredIconLabelDescriptionList"/>
    <dgm:cxn modelId="{A1B75277-58B8-4224-84C5-0B8CFE524E81}" type="presParOf" srcId="{3756A51C-D0ED-4546-AA42-A280CFB4DAD6}" destId="{19C480C2-C7E1-460C-8C15-F126B8CF4928}" srcOrd="4" destOrd="0" presId="urn:microsoft.com/office/officeart/2018/5/layout/CenteredIconLabelDescriptionList"/>
    <dgm:cxn modelId="{1E6C4A2F-AC3F-48B6-8BC0-D7022EAB7D5A}" type="presParOf" srcId="{19C480C2-C7E1-460C-8C15-F126B8CF4928}" destId="{C93EA948-1101-407A-B18F-7088FF3620A9}" srcOrd="0" destOrd="0" presId="urn:microsoft.com/office/officeart/2018/5/layout/CenteredIconLabelDescriptionList"/>
    <dgm:cxn modelId="{10DB5FC7-8998-436A-8098-B8E03C0C6492}" type="presParOf" srcId="{19C480C2-C7E1-460C-8C15-F126B8CF4928}" destId="{0661F3BE-AFEB-4ACB-9EFE-6A4B3E55F309}" srcOrd="1" destOrd="0" presId="urn:microsoft.com/office/officeart/2018/5/layout/CenteredIconLabelDescriptionList"/>
    <dgm:cxn modelId="{6BA85C5B-A89C-41E4-9CE4-A0BF24B04CBC}" type="presParOf" srcId="{19C480C2-C7E1-460C-8C15-F126B8CF4928}" destId="{528BEE8D-F7E8-43BF-B11C-4D3324FFBD69}" srcOrd="2" destOrd="0" presId="urn:microsoft.com/office/officeart/2018/5/layout/CenteredIconLabelDescriptionList"/>
    <dgm:cxn modelId="{AD2DCC60-3EFA-4CC8-82F8-949AD20F9065}" type="presParOf" srcId="{19C480C2-C7E1-460C-8C15-F126B8CF4928}" destId="{84E0035F-D891-46BF-8260-C94BC2FD4503}" srcOrd="3" destOrd="0" presId="urn:microsoft.com/office/officeart/2018/5/layout/CenteredIconLabelDescriptionList"/>
    <dgm:cxn modelId="{1B98C325-F87E-4BA2-A9DF-3D0CA08242DB}" type="presParOf" srcId="{19C480C2-C7E1-460C-8C15-F126B8CF4928}" destId="{386E9072-6B92-476B-ABB3-34E537475A89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1C0DF4-A1B6-4F27-8D14-AD3720814E02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9D06E90-84DC-453C-A1ED-F084211CF4D7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The automatic stay applies throughout litigation, including appeals.</a:t>
          </a:r>
        </a:p>
      </dgm:t>
    </dgm:pt>
    <dgm:pt modelId="{001C707C-976C-4848-9AD6-A1E58CBA2C1B}" type="parTrans" cxnId="{758D5A4D-1F6C-414A-A8A2-4CBAEA28B80A}">
      <dgm:prSet/>
      <dgm:spPr/>
      <dgm:t>
        <a:bodyPr/>
        <a:lstStyle/>
        <a:p>
          <a:endParaRPr lang="en-US"/>
        </a:p>
      </dgm:t>
    </dgm:pt>
    <dgm:pt modelId="{CCD33824-5D09-4443-8A42-ED3BDF225D0E}" type="sibTrans" cxnId="{758D5A4D-1F6C-414A-A8A2-4CBAEA28B80A}">
      <dgm:prSet/>
      <dgm:spPr/>
      <dgm:t>
        <a:bodyPr/>
        <a:lstStyle/>
        <a:p>
          <a:endParaRPr lang="en-US"/>
        </a:p>
      </dgm:t>
    </dgm:pt>
    <dgm:pt modelId="{53C7C57C-7E87-4C23-B307-9D9C31DDFA27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If there is a statute of limitations or other deadline to commence or continue a civil action, other than in bankruptcy court, and the action is stayed against the debtor (or, if applicable, a </a:t>
          </a:r>
          <a:b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co-debtor), then: </a:t>
          </a:r>
        </a:p>
        <a:p>
          <a:pPr>
            <a:defRPr b="1"/>
          </a:pPr>
          <a:endParaRPr lang="en-US" sz="1400" dirty="0"/>
        </a:p>
      </dgm:t>
    </dgm:pt>
    <dgm:pt modelId="{A92F6B54-D181-47E7-92AB-AE682E84D6C8}" type="parTrans" cxnId="{A26D64EB-5434-438A-BEB9-F6E51E4D3AF3}">
      <dgm:prSet/>
      <dgm:spPr/>
      <dgm:t>
        <a:bodyPr/>
        <a:lstStyle/>
        <a:p>
          <a:endParaRPr lang="en-US"/>
        </a:p>
      </dgm:t>
    </dgm:pt>
    <dgm:pt modelId="{2CD40B04-0F18-4D9C-9FEF-05C11E04D5D1}" type="sibTrans" cxnId="{A26D64EB-5434-438A-BEB9-F6E51E4D3AF3}">
      <dgm:prSet/>
      <dgm:spPr/>
      <dgm:t>
        <a:bodyPr/>
        <a:lstStyle/>
        <a:p>
          <a:endParaRPr lang="en-US"/>
        </a:p>
      </dgm:t>
    </dgm:pt>
    <dgm:pt modelId="{858AE3EA-2B9B-4B41-B5A0-AB54ED19DED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the period is tolled until the later of the actual deadline or 30 days after notice of the termination or expiration of the stay.</a:t>
          </a:r>
        </a:p>
      </dgm:t>
    </dgm:pt>
    <dgm:pt modelId="{96F5627C-A13B-4436-806A-0C626A7ED091}" type="parTrans" cxnId="{C6932F2D-104A-4E64-9C08-FECB1C14789F}">
      <dgm:prSet/>
      <dgm:spPr/>
      <dgm:t>
        <a:bodyPr/>
        <a:lstStyle/>
        <a:p>
          <a:endParaRPr lang="en-US"/>
        </a:p>
      </dgm:t>
    </dgm:pt>
    <dgm:pt modelId="{54181D99-80E7-4A54-BF8C-2C27469824CE}" type="sibTrans" cxnId="{C6932F2D-104A-4E64-9C08-FECB1C14789F}">
      <dgm:prSet/>
      <dgm:spPr/>
      <dgm:t>
        <a:bodyPr/>
        <a:lstStyle/>
        <a:p>
          <a:endParaRPr lang="en-US"/>
        </a:p>
      </dgm:t>
    </dgm:pt>
    <dgm:pt modelId="{948DCC8F-5E90-41F0-9D7D-B11B4A11AA16}" type="pres">
      <dgm:prSet presAssocID="{1E1C0DF4-A1B6-4F27-8D14-AD3720814E02}" presName="root" presStyleCnt="0">
        <dgm:presLayoutVars>
          <dgm:dir/>
          <dgm:resizeHandles val="exact"/>
        </dgm:presLayoutVars>
      </dgm:prSet>
      <dgm:spPr/>
    </dgm:pt>
    <dgm:pt modelId="{D031571B-F4D5-4D7B-969C-31FC95ABE5C3}" type="pres">
      <dgm:prSet presAssocID="{09D06E90-84DC-453C-A1ED-F084211CF4D7}" presName="compNode" presStyleCnt="0"/>
      <dgm:spPr/>
    </dgm:pt>
    <dgm:pt modelId="{A05E1FC4-B9A7-4019-BF00-7529CF6B39B6}" type="pres">
      <dgm:prSet presAssocID="{09D06E90-84DC-453C-A1ED-F084211CF4D7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FEA595FA-FF4E-47C6-B99D-446358731FF1}" type="pres">
      <dgm:prSet presAssocID="{09D06E90-84DC-453C-A1ED-F084211CF4D7}" presName="iconSpace" presStyleCnt="0"/>
      <dgm:spPr/>
    </dgm:pt>
    <dgm:pt modelId="{41F7B5C1-8616-498C-8E0E-7DB4B75DB888}" type="pres">
      <dgm:prSet presAssocID="{09D06E90-84DC-453C-A1ED-F084211CF4D7}" presName="parTx" presStyleLbl="revTx" presStyleIdx="0" presStyleCnt="4">
        <dgm:presLayoutVars>
          <dgm:chMax val="0"/>
          <dgm:chPref val="0"/>
        </dgm:presLayoutVars>
      </dgm:prSet>
      <dgm:spPr/>
    </dgm:pt>
    <dgm:pt modelId="{08B9A312-F448-48DD-B9C4-11F5F00B0B2A}" type="pres">
      <dgm:prSet presAssocID="{09D06E90-84DC-453C-A1ED-F084211CF4D7}" presName="txSpace" presStyleCnt="0"/>
      <dgm:spPr/>
    </dgm:pt>
    <dgm:pt modelId="{82DB2761-FCA3-4CEA-A5A1-115D83010D73}" type="pres">
      <dgm:prSet presAssocID="{09D06E90-84DC-453C-A1ED-F084211CF4D7}" presName="desTx" presStyleLbl="revTx" presStyleIdx="1" presStyleCnt="4">
        <dgm:presLayoutVars/>
      </dgm:prSet>
      <dgm:spPr/>
    </dgm:pt>
    <dgm:pt modelId="{C1B06E33-2E0B-44EF-8AD8-34FEED4EA309}" type="pres">
      <dgm:prSet presAssocID="{CCD33824-5D09-4443-8A42-ED3BDF225D0E}" presName="sibTrans" presStyleCnt="0"/>
      <dgm:spPr/>
    </dgm:pt>
    <dgm:pt modelId="{7C9AFA95-55DE-40BB-9420-057F87FD2B81}" type="pres">
      <dgm:prSet presAssocID="{53C7C57C-7E87-4C23-B307-9D9C31DDFA27}" presName="compNode" presStyleCnt="0"/>
      <dgm:spPr/>
    </dgm:pt>
    <dgm:pt modelId="{2B0B2717-6A06-406E-91C6-4ABDCEB7A6D2}" type="pres">
      <dgm:prSet presAssocID="{53C7C57C-7E87-4C23-B307-9D9C31DDFA2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0B898510-E9A3-46A7-943D-D8391C561D93}" type="pres">
      <dgm:prSet presAssocID="{53C7C57C-7E87-4C23-B307-9D9C31DDFA27}" presName="iconSpace" presStyleCnt="0"/>
      <dgm:spPr/>
    </dgm:pt>
    <dgm:pt modelId="{F6DEC8C5-40E9-489C-811E-9F6EDA8172BE}" type="pres">
      <dgm:prSet presAssocID="{53C7C57C-7E87-4C23-B307-9D9C31DDFA27}" presName="parTx" presStyleLbl="revTx" presStyleIdx="2" presStyleCnt="4">
        <dgm:presLayoutVars>
          <dgm:chMax val="0"/>
          <dgm:chPref val="0"/>
        </dgm:presLayoutVars>
      </dgm:prSet>
      <dgm:spPr/>
    </dgm:pt>
    <dgm:pt modelId="{481038AB-B137-4E3C-B80D-48DA37B9986F}" type="pres">
      <dgm:prSet presAssocID="{53C7C57C-7E87-4C23-B307-9D9C31DDFA27}" presName="txSpace" presStyleCnt="0"/>
      <dgm:spPr/>
    </dgm:pt>
    <dgm:pt modelId="{234802E6-8087-4C73-AA29-A32A823CFCA4}" type="pres">
      <dgm:prSet presAssocID="{53C7C57C-7E87-4C23-B307-9D9C31DDFA27}" presName="desTx" presStyleLbl="revTx" presStyleIdx="3" presStyleCnt="4" custLinFactNeighborX="82" custLinFactNeighborY="-21260">
        <dgm:presLayoutVars/>
      </dgm:prSet>
      <dgm:spPr/>
    </dgm:pt>
  </dgm:ptLst>
  <dgm:cxnLst>
    <dgm:cxn modelId="{740A711C-6ED0-43A7-AA2B-79E2E3F16C7E}" type="presOf" srcId="{09D06E90-84DC-453C-A1ED-F084211CF4D7}" destId="{41F7B5C1-8616-498C-8E0E-7DB4B75DB888}" srcOrd="0" destOrd="0" presId="urn:microsoft.com/office/officeart/2018/2/layout/IconLabelDescriptionList"/>
    <dgm:cxn modelId="{C6932F2D-104A-4E64-9C08-FECB1C14789F}" srcId="{53C7C57C-7E87-4C23-B307-9D9C31DDFA27}" destId="{858AE3EA-2B9B-4B41-B5A0-AB54ED19DED9}" srcOrd="0" destOrd="0" parTransId="{96F5627C-A13B-4436-806A-0C626A7ED091}" sibTransId="{54181D99-80E7-4A54-BF8C-2C27469824CE}"/>
    <dgm:cxn modelId="{758D5A4D-1F6C-414A-A8A2-4CBAEA28B80A}" srcId="{1E1C0DF4-A1B6-4F27-8D14-AD3720814E02}" destId="{09D06E90-84DC-453C-A1ED-F084211CF4D7}" srcOrd="0" destOrd="0" parTransId="{001C707C-976C-4848-9AD6-A1E58CBA2C1B}" sibTransId="{CCD33824-5D09-4443-8A42-ED3BDF225D0E}"/>
    <dgm:cxn modelId="{253BE175-B109-4739-ABCB-2F5B0EEF85E0}" type="presOf" srcId="{53C7C57C-7E87-4C23-B307-9D9C31DDFA27}" destId="{F6DEC8C5-40E9-489C-811E-9F6EDA8172BE}" srcOrd="0" destOrd="0" presId="urn:microsoft.com/office/officeart/2018/2/layout/IconLabelDescriptionList"/>
    <dgm:cxn modelId="{307D8EC2-5709-4833-8771-53361CF8388F}" type="presOf" srcId="{1E1C0DF4-A1B6-4F27-8D14-AD3720814E02}" destId="{948DCC8F-5E90-41F0-9D7D-B11B4A11AA16}" srcOrd="0" destOrd="0" presId="urn:microsoft.com/office/officeart/2018/2/layout/IconLabelDescriptionList"/>
    <dgm:cxn modelId="{91A96FCA-41AE-4953-9EE0-608D7CC9DBF5}" type="presOf" srcId="{858AE3EA-2B9B-4B41-B5A0-AB54ED19DED9}" destId="{234802E6-8087-4C73-AA29-A32A823CFCA4}" srcOrd="0" destOrd="0" presId="urn:microsoft.com/office/officeart/2018/2/layout/IconLabelDescriptionList"/>
    <dgm:cxn modelId="{A26D64EB-5434-438A-BEB9-F6E51E4D3AF3}" srcId="{1E1C0DF4-A1B6-4F27-8D14-AD3720814E02}" destId="{53C7C57C-7E87-4C23-B307-9D9C31DDFA27}" srcOrd="1" destOrd="0" parTransId="{A92F6B54-D181-47E7-92AB-AE682E84D6C8}" sibTransId="{2CD40B04-0F18-4D9C-9FEF-05C11E04D5D1}"/>
    <dgm:cxn modelId="{9F9510A7-96EB-43E0-91E0-3E054CD165D7}" type="presParOf" srcId="{948DCC8F-5E90-41F0-9D7D-B11B4A11AA16}" destId="{D031571B-F4D5-4D7B-969C-31FC95ABE5C3}" srcOrd="0" destOrd="0" presId="urn:microsoft.com/office/officeart/2018/2/layout/IconLabelDescriptionList"/>
    <dgm:cxn modelId="{9E9767DC-39E9-4757-ADFE-44EF60152A53}" type="presParOf" srcId="{D031571B-F4D5-4D7B-969C-31FC95ABE5C3}" destId="{A05E1FC4-B9A7-4019-BF00-7529CF6B39B6}" srcOrd="0" destOrd="0" presId="urn:microsoft.com/office/officeart/2018/2/layout/IconLabelDescriptionList"/>
    <dgm:cxn modelId="{063D647A-35EB-4711-BEE7-94D67D2B4995}" type="presParOf" srcId="{D031571B-F4D5-4D7B-969C-31FC95ABE5C3}" destId="{FEA595FA-FF4E-47C6-B99D-446358731FF1}" srcOrd="1" destOrd="0" presId="urn:microsoft.com/office/officeart/2018/2/layout/IconLabelDescriptionList"/>
    <dgm:cxn modelId="{AB103D15-DD90-45E4-980D-09649E34C18B}" type="presParOf" srcId="{D031571B-F4D5-4D7B-969C-31FC95ABE5C3}" destId="{41F7B5C1-8616-498C-8E0E-7DB4B75DB888}" srcOrd="2" destOrd="0" presId="urn:microsoft.com/office/officeart/2018/2/layout/IconLabelDescriptionList"/>
    <dgm:cxn modelId="{F98A1BC9-53B6-4AB8-9059-34F131C30008}" type="presParOf" srcId="{D031571B-F4D5-4D7B-969C-31FC95ABE5C3}" destId="{08B9A312-F448-48DD-B9C4-11F5F00B0B2A}" srcOrd="3" destOrd="0" presId="urn:microsoft.com/office/officeart/2018/2/layout/IconLabelDescriptionList"/>
    <dgm:cxn modelId="{83C0A70D-1C65-48F6-B22C-A98762920524}" type="presParOf" srcId="{D031571B-F4D5-4D7B-969C-31FC95ABE5C3}" destId="{82DB2761-FCA3-4CEA-A5A1-115D83010D73}" srcOrd="4" destOrd="0" presId="urn:microsoft.com/office/officeart/2018/2/layout/IconLabelDescriptionList"/>
    <dgm:cxn modelId="{5F1FB083-29EA-406D-9351-EE3759CCAE1C}" type="presParOf" srcId="{948DCC8F-5E90-41F0-9D7D-B11B4A11AA16}" destId="{C1B06E33-2E0B-44EF-8AD8-34FEED4EA309}" srcOrd="1" destOrd="0" presId="urn:microsoft.com/office/officeart/2018/2/layout/IconLabelDescriptionList"/>
    <dgm:cxn modelId="{80AF8793-23AA-4B61-A9F3-AE909051215F}" type="presParOf" srcId="{948DCC8F-5E90-41F0-9D7D-B11B4A11AA16}" destId="{7C9AFA95-55DE-40BB-9420-057F87FD2B81}" srcOrd="2" destOrd="0" presId="urn:microsoft.com/office/officeart/2018/2/layout/IconLabelDescriptionList"/>
    <dgm:cxn modelId="{43C366D2-D5FA-4E67-9E3E-D27AB6919BBF}" type="presParOf" srcId="{7C9AFA95-55DE-40BB-9420-057F87FD2B81}" destId="{2B0B2717-6A06-406E-91C6-4ABDCEB7A6D2}" srcOrd="0" destOrd="0" presId="urn:microsoft.com/office/officeart/2018/2/layout/IconLabelDescriptionList"/>
    <dgm:cxn modelId="{0E6A98BF-454F-4552-8723-BC4DDA52A224}" type="presParOf" srcId="{7C9AFA95-55DE-40BB-9420-057F87FD2B81}" destId="{0B898510-E9A3-46A7-943D-D8391C561D93}" srcOrd="1" destOrd="0" presId="urn:microsoft.com/office/officeart/2018/2/layout/IconLabelDescriptionList"/>
    <dgm:cxn modelId="{2A47A327-BCAF-41C5-8F4A-95E81B40568F}" type="presParOf" srcId="{7C9AFA95-55DE-40BB-9420-057F87FD2B81}" destId="{F6DEC8C5-40E9-489C-811E-9F6EDA8172BE}" srcOrd="2" destOrd="0" presId="urn:microsoft.com/office/officeart/2018/2/layout/IconLabelDescriptionList"/>
    <dgm:cxn modelId="{26DEB643-2693-4059-AD78-3DA0944953F7}" type="presParOf" srcId="{7C9AFA95-55DE-40BB-9420-057F87FD2B81}" destId="{481038AB-B137-4E3C-B80D-48DA37B9986F}" srcOrd="3" destOrd="0" presId="urn:microsoft.com/office/officeart/2018/2/layout/IconLabelDescriptionList"/>
    <dgm:cxn modelId="{FD111F86-5F57-4F88-8DAF-C1E959D2D10D}" type="presParOf" srcId="{7C9AFA95-55DE-40BB-9420-057F87FD2B81}" destId="{234802E6-8087-4C73-AA29-A32A823CFCA4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63C699-88FF-4F70-8519-D92749B5B305}">
      <dsp:nvSpPr>
        <dsp:cNvPr id="0" name=""/>
        <dsp:cNvSpPr/>
      </dsp:nvSpPr>
      <dsp:spPr>
        <a:xfrm>
          <a:off x="552312" y="568002"/>
          <a:ext cx="309841" cy="30984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E427C0-8CC2-437A-AC0B-86D5961B0081}">
      <dsp:nvSpPr>
        <dsp:cNvPr id="0" name=""/>
        <dsp:cNvSpPr/>
      </dsp:nvSpPr>
      <dsp:spPr>
        <a:xfrm>
          <a:off x="10870" y="1098463"/>
          <a:ext cx="1427349" cy="16647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The automatic stay protects the estate, the debtor, and their property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</a:p>
      </dsp:txBody>
      <dsp:txXfrm>
        <a:off x="10870" y="1098463"/>
        <a:ext cx="1427349" cy="1664783"/>
      </dsp:txXfrm>
    </dsp:sp>
    <dsp:sp modelId="{8F283015-566A-442A-9862-7142F3ECCDBE}">
      <dsp:nvSpPr>
        <dsp:cNvPr id="0" name=""/>
        <dsp:cNvSpPr/>
      </dsp:nvSpPr>
      <dsp:spPr>
        <a:xfrm>
          <a:off x="276479" y="3785269"/>
          <a:ext cx="885260" cy="456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934BFC-DEA5-4C54-866A-6A28F06E7CEB}">
      <dsp:nvSpPr>
        <dsp:cNvPr id="0" name=""/>
        <dsp:cNvSpPr/>
      </dsp:nvSpPr>
      <dsp:spPr>
        <a:xfrm>
          <a:off x="2300012" y="518616"/>
          <a:ext cx="309841" cy="30984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F61144-C287-4D05-BF60-2C87067377BD}">
      <dsp:nvSpPr>
        <dsp:cNvPr id="0" name=""/>
        <dsp:cNvSpPr/>
      </dsp:nvSpPr>
      <dsp:spPr>
        <a:xfrm>
          <a:off x="2029614" y="1049076"/>
          <a:ext cx="885260" cy="16647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It does </a:t>
          </a:r>
          <a:r>
            <a:rPr lang="en-US" sz="1800" b="1" kern="1200" dirty="0">
              <a:latin typeface="Arial" panose="020B0604020202020204" pitchFamily="34" charset="0"/>
              <a:cs typeface="Arial" panose="020B0604020202020204" pitchFamily="34" charset="0"/>
            </a:rPr>
            <a:t>not</a:t>
          </a: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 protect: </a:t>
          </a:r>
        </a:p>
      </dsp:txBody>
      <dsp:txXfrm>
        <a:off x="2029614" y="1049076"/>
        <a:ext cx="885260" cy="1664783"/>
      </dsp:txXfrm>
    </dsp:sp>
    <dsp:sp modelId="{B2607E31-4FA5-4D88-B406-E9416EAAF11A}">
      <dsp:nvSpPr>
        <dsp:cNvPr id="0" name=""/>
        <dsp:cNvSpPr/>
      </dsp:nvSpPr>
      <dsp:spPr>
        <a:xfrm>
          <a:off x="1803514" y="1901232"/>
          <a:ext cx="1758207" cy="6539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ts val="500"/>
            </a:spcAft>
            <a:buNone/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(a) cosigners or guarantors 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ts val="500"/>
            </a:spcAft>
            <a:buNone/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(b) accommodation mortgagors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ts val="500"/>
            </a:spcAft>
            <a:buNone/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(c) codefendants, joint tortfeasors, etc.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ts val="500"/>
            </a:spcAft>
            <a:buNone/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(d) a corporation, if only the shareholder files a petition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ts val="500"/>
            </a:spcAft>
            <a:buNone/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(e) the shareholders, if only the corporation files a petition</a:t>
          </a:r>
        </a:p>
      </dsp:txBody>
      <dsp:txXfrm>
        <a:off x="1803514" y="1901232"/>
        <a:ext cx="1758207" cy="653909"/>
      </dsp:txXfrm>
    </dsp:sp>
    <dsp:sp modelId="{C93EA948-1101-407A-B18F-7088FF3620A9}">
      <dsp:nvSpPr>
        <dsp:cNvPr id="0" name=""/>
        <dsp:cNvSpPr/>
      </dsp:nvSpPr>
      <dsp:spPr>
        <a:xfrm>
          <a:off x="4023503" y="568002"/>
          <a:ext cx="309841" cy="30984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8BEE8D-F7E8-43BF-B11C-4D3324FFBD69}">
      <dsp:nvSpPr>
        <dsp:cNvPr id="0" name=""/>
        <dsp:cNvSpPr/>
      </dsp:nvSpPr>
      <dsp:spPr>
        <a:xfrm>
          <a:off x="3506267" y="1098463"/>
          <a:ext cx="1378935" cy="16647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But there are exceptions! </a:t>
          </a:r>
        </a:p>
      </dsp:txBody>
      <dsp:txXfrm>
        <a:off x="3506267" y="1098463"/>
        <a:ext cx="1378935" cy="1664783"/>
      </dsp:txXfrm>
    </dsp:sp>
    <dsp:sp modelId="{386E9072-6B92-476B-ABB3-34E537475A89}">
      <dsp:nvSpPr>
        <dsp:cNvPr id="0" name=""/>
        <dsp:cNvSpPr/>
      </dsp:nvSpPr>
      <dsp:spPr>
        <a:xfrm>
          <a:off x="3747670" y="3785269"/>
          <a:ext cx="885260" cy="456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5E1FC4-B9A7-4019-BF00-7529CF6B39B6}">
      <dsp:nvSpPr>
        <dsp:cNvPr id="0" name=""/>
        <dsp:cNvSpPr/>
      </dsp:nvSpPr>
      <dsp:spPr>
        <a:xfrm>
          <a:off x="1843" y="36980"/>
          <a:ext cx="785531" cy="78553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F7B5C1-8616-498C-8E0E-7DB4B75DB888}">
      <dsp:nvSpPr>
        <dsp:cNvPr id="0" name=""/>
        <dsp:cNvSpPr/>
      </dsp:nvSpPr>
      <dsp:spPr>
        <a:xfrm>
          <a:off x="1843" y="1072404"/>
          <a:ext cx="2244375" cy="34855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The automatic stay applies throughout litigation, including appeals.</a:t>
          </a:r>
        </a:p>
      </dsp:txBody>
      <dsp:txXfrm>
        <a:off x="1843" y="1072404"/>
        <a:ext cx="2244375" cy="3485531"/>
      </dsp:txXfrm>
    </dsp:sp>
    <dsp:sp modelId="{82DB2761-FCA3-4CEA-A5A1-115D83010D73}">
      <dsp:nvSpPr>
        <dsp:cNvPr id="0" name=""/>
        <dsp:cNvSpPr/>
      </dsp:nvSpPr>
      <dsp:spPr>
        <a:xfrm>
          <a:off x="1843" y="4674165"/>
          <a:ext cx="2244375" cy="1174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0B2717-6A06-406E-91C6-4ABDCEB7A6D2}">
      <dsp:nvSpPr>
        <dsp:cNvPr id="0" name=""/>
        <dsp:cNvSpPr/>
      </dsp:nvSpPr>
      <dsp:spPr>
        <a:xfrm>
          <a:off x="2638984" y="36980"/>
          <a:ext cx="785531" cy="78553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DEC8C5-40E9-489C-811E-9F6EDA8172BE}">
      <dsp:nvSpPr>
        <dsp:cNvPr id="0" name=""/>
        <dsp:cNvSpPr/>
      </dsp:nvSpPr>
      <dsp:spPr>
        <a:xfrm>
          <a:off x="2638984" y="1072404"/>
          <a:ext cx="2244375" cy="34855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If there is a statute of limitations or other deadline to commence or continue a civil action, other than in bankruptcy court, and the action is stayed against the debtor (or, if applicable, a </a:t>
          </a:r>
          <a:b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co-debtor), then: </a:t>
          </a:r>
        </a:p>
        <a:p>
          <a:pPr marL="0" lvl="0" indent="0" algn="l" defTabSz="800100">
            <a:spcBef>
              <a:spcPct val="0"/>
            </a:spcBef>
            <a:spcAft>
              <a:spcPct val="35000"/>
            </a:spcAft>
            <a:buNone/>
            <a:defRPr b="1"/>
          </a:pPr>
          <a:endParaRPr lang="en-US" sz="1400" kern="1200" dirty="0"/>
        </a:p>
      </dsp:txBody>
      <dsp:txXfrm>
        <a:off x="2638984" y="1072404"/>
        <a:ext cx="2244375" cy="3485531"/>
      </dsp:txXfrm>
    </dsp:sp>
    <dsp:sp modelId="{234802E6-8087-4C73-AA29-A32A823CFCA4}">
      <dsp:nvSpPr>
        <dsp:cNvPr id="0" name=""/>
        <dsp:cNvSpPr/>
      </dsp:nvSpPr>
      <dsp:spPr>
        <a:xfrm>
          <a:off x="2640824" y="4424513"/>
          <a:ext cx="2244375" cy="1174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the period is tolled until the later of the actual deadline or 30 days after notice of the termination or expiration of the stay.</a:t>
          </a:r>
        </a:p>
      </dsp:txBody>
      <dsp:txXfrm>
        <a:off x="2640824" y="4424513"/>
        <a:ext cx="2244375" cy="11742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7E56093-FF13-4AB9-8EE5-758C188C6FA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F0E218-5849-4209-807C-926BB63E5F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9C6E3BF-C3E5-4D71-8CDF-74E16371E3C8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9F3C08-C1CA-4781-99B9-D7228F3621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0A4871-3E7F-403A-A112-C3AF40CE36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7D9F13-DA0C-42A4-8701-E153A6B00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001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014" y="0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BAB9C-457D-4DCD-818B-40313547B72F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82" y="3373516"/>
            <a:ext cx="7435436" cy="2760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014" y="6658444"/>
            <a:ext cx="4029282" cy="35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6D5B6-5D01-4DEB-8F4F-4AEAFED8D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093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presentation was greatly benefitted by the following individuals, who reviewed an earlier draft of the presentation: Hon. Shon Hastings, Hon. Craig Whitley, Hon. Cate </a:t>
            </a:r>
            <a:r>
              <a:rPr lang="en-US" dirty="0" err="1"/>
              <a:t>Furay</a:t>
            </a:r>
            <a:r>
              <a:rPr lang="en-US" dirty="0"/>
              <a:t>, Hon. Charles L. Nail, Jr., Hon. Ashely Chan, Hon. Robert </a:t>
            </a:r>
            <a:r>
              <a:rPr lang="en-US" dirty="0" err="1"/>
              <a:t>Kressel</a:t>
            </a:r>
            <a:r>
              <a:rPr lang="en-US" dirty="0"/>
              <a:t>, Hon. Robert Drain, Hon. Diane Finkle, Hon. Robert </a:t>
            </a:r>
            <a:r>
              <a:rPr lang="en-US" dirty="0" err="1"/>
              <a:t>Faris</a:t>
            </a:r>
            <a:r>
              <a:rPr lang="en-US" dirty="0"/>
              <a:t>, Elizabeth Wiggins, and Brian Lynch. The presentation utilizes and expands on prior educational materials provided alongside interviews held by Dr. Jason Cantone with: Hon. Dan Collins, Hon. Brian Davis, Hon. Robert </a:t>
            </a:r>
            <a:r>
              <a:rPr lang="en-US" dirty="0" err="1"/>
              <a:t>Faris</a:t>
            </a:r>
            <a:r>
              <a:rPr lang="en-US" dirty="0"/>
              <a:t>, Hon. Cate </a:t>
            </a:r>
            <a:r>
              <a:rPr lang="en-US" dirty="0" err="1"/>
              <a:t>Furay</a:t>
            </a:r>
            <a:r>
              <a:rPr lang="en-US" dirty="0"/>
              <a:t>, Hon. Martin Glenn, Hon. A. Benjamin </a:t>
            </a:r>
            <a:r>
              <a:rPr lang="en-US" dirty="0" err="1"/>
              <a:t>Goldgar</a:t>
            </a:r>
            <a:r>
              <a:rPr lang="en-US" dirty="0"/>
              <a:t>, Hon. Mary Gorman, Hon. Laurel </a:t>
            </a:r>
            <a:r>
              <a:rPr lang="en-US" dirty="0" err="1"/>
              <a:t>Isicoff</a:t>
            </a:r>
            <a:r>
              <a:rPr lang="en-US" dirty="0"/>
              <a:t>, Hon. Catherine McEwen, Hon. Robyn Moberly, Hon. Mindy Mora, Hon. Chris </a:t>
            </a:r>
            <a:r>
              <a:rPr lang="en-US" dirty="0" err="1"/>
              <a:t>Panos</a:t>
            </a:r>
            <a:r>
              <a:rPr lang="en-US" dirty="0"/>
              <a:t>, Hon. Laura Taylor, and Ann M. Anderson. This presentation was made better by all of these individuals, as well as the Judicial Conference Committee on Federal-State Jurisdiction.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289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1352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2293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2112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1598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685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389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8289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0289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559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753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you would like a </a:t>
            </a:r>
            <a:r>
              <a:rPr lang="en-US" dirty="0" err="1"/>
              <a:t>Powerpoint</a:t>
            </a:r>
            <a:r>
              <a:rPr lang="en-US" dirty="0"/>
              <a:t> that includes the full presentation or the topics provided in the note, please visit fjc.gov/</a:t>
            </a:r>
            <a:r>
              <a:rPr lang="en-US" dirty="0" err="1"/>
              <a:t>fedstate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9454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244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705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7469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4770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0338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650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554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46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6724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4737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0488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097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1813" y="876300"/>
            <a:ext cx="3152775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6D5B6-5D01-4DEB-8F4F-4AEAFED8D0C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62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D3F0-EB19-41BB-9527-91AEA6515099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33EB-0C14-45C9-BDBF-73DD4A57D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528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D3F0-EB19-41BB-9527-91AEA6515099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33EB-0C14-45C9-BDBF-73DD4A57D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87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D3F0-EB19-41BB-9527-91AEA6515099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33EB-0C14-45C9-BDBF-73DD4A57D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82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D3F0-EB19-41BB-9527-91AEA6515099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33EB-0C14-45C9-BDBF-73DD4A57D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504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D3F0-EB19-41BB-9527-91AEA6515099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33EB-0C14-45C9-BDBF-73DD4A57D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980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D3F0-EB19-41BB-9527-91AEA6515099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33EB-0C14-45C9-BDBF-73DD4A57D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71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D3F0-EB19-41BB-9527-91AEA6515099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33EB-0C14-45C9-BDBF-73DD4A57D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18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D3F0-EB19-41BB-9527-91AEA6515099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33EB-0C14-45C9-BDBF-73DD4A57D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499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D3F0-EB19-41BB-9527-91AEA6515099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33EB-0C14-45C9-BDBF-73DD4A57D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38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D3F0-EB19-41BB-9527-91AEA6515099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33EB-0C14-45C9-BDBF-73DD4A57D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230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BD3F0-EB19-41BB-9527-91AEA6515099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E33EB-0C14-45C9-BDBF-73DD4A57D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870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BD3F0-EB19-41BB-9527-91AEA6515099}" type="datetimeFigureOut">
              <a:rPr lang="en-US" smtClean="0"/>
              <a:t>5/29/2020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E33EB-0C14-45C9-BDBF-73DD4A57D32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441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fedstate@fjc.gov" TargetMode="External"/><Relationship Id="rId4" Type="http://schemas.openxmlformats.org/officeDocument/2006/relationships/hyperlink" Target="https://commons.wikimedia.org/wiki/File:United_States_Bankruptcy_Court_Seal.png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ncsc.org/Topics/Financial/Foreclosures/Resource-Guide.aspx" TargetMode="External"/><Relationship Id="rId4" Type="http://schemas.openxmlformats.org/officeDocument/2006/relationships/hyperlink" Target="https://fjc.gov/fedstate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fedstate@fjc.gov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6543" y="450221"/>
            <a:ext cx="8454557" cy="3918123"/>
          </a:xfrm>
          <a:prstGeom prst="rect">
            <a:avLst/>
          </a:prstGeom>
          <a:solidFill>
            <a:srgbClr val="404040">
              <a:alpha val="95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6AD560-E887-4522-B7CD-7B7BA71CA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5501" y="1111086"/>
            <a:ext cx="7508874" cy="2623885"/>
          </a:xfrm>
        </p:spPr>
        <p:txBody>
          <a:bodyPr anchor="ctr">
            <a:normAutofit fontScale="90000"/>
          </a:bodyPr>
          <a:lstStyle/>
          <a:p>
            <a:pPr>
              <a:spcBef>
                <a:spcPts val="0"/>
              </a:spcBef>
            </a:pPr>
            <a:br>
              <a:rPr lang="en-US" sz="2900" b="1" dirty="0">
                <a:solidFill>
                  <a:srgbClr val="FFFFFF"/>
                </a:solidFill>
                <a:latin typeface="Baskerville Old Face" panose="02020602080505020303" pitchFamily="18" charset="0"/>
                <a:ea typeface="Baskerville Old Face" panose="02020602080505020303" pitchFamily="18" charset="0"/>
                <a:cs typeface="Baskerville Old Face" panose="02020602080505020303" pitchFamily="18" charset="0"/>
              </a:rPr>
            </a:br>
            <a:br>
              <a:rPr lang="en-US" sz="2900" b="1" dirty="0">
                <a:solidFill>
                  <a:srgbClr val="FFFFFF"/>
                </a:solidFill>
                <a:latin typeface="Baskerville Old Face" panose="02020602080505020303" pitchFamily="18" charset="0"/>
                <a:ea typeface="Baskerville Old Face" panose="02020602080505020303" pitchFamily="18" charset="0"/>
                <a:cs typeface="Baskerville Old Face" panose="02020602080505020303" pitchFamily="18" charset="0"/>
              </a:rPr>
            </a:br>
            <a:r>
              <a:rPr lang="en-US" sz="2900" b="1" dirty="0">
                <a:solidFill>
                  <a:srgbClr val="FFFFFF"/>
                </a:solidFill>
                <a:latin typeface="Baskerville Old Face" panose="02020602080505020303" pitchFamily="18" charset="0"/>
                <a:ea typeface="Baskerville Old Face" panose="02020602080505020303" pitchFamily="18" charset="0"/>
                <a:cs typeface="Baskerville Old Face" panose="02020602080505020303" pitchFamily="18" charset="0"/>
              </a:rPr>
              <a:t>Introduction to Bankruptcy Law </a:t>
            </a:r>
            <a:br>
              <a:rPr lang="en-US" sz="2900" b="1" dirty="0">
                <a:solidFill>
                  <a:srgbClr val="FFFFFF"/>
                </a:solidFill>
                <a:latin typeface="Baskerville Old Face" panose="02020602080505020303" pitchFamily="18" charset="0"/>
                <a:ea typeface="Baskerville Old Face" panose="02020602080505020303" pitchFamily="18" charset="0"/>
                <a:cs typeface="Baskerville Old Face" panose="02020602080505020303" pitchFamily="18" charset="0"/>
              </a:rPr>
            </a:br>
            <a:r>
              <a:rPr lang="en-US" sz="2900" b="1" dirty="0">
                <a:solidFill>
                  <a:srgbClr val="FFFFFF"/>
                </a:solidFill>
                <a:latin typeface="Baskerville Old Face" panose="02020602080505020303" pitchFamily="18" charset="0"/>
                <a:ea typeface="Baskerville Old Face" panose="02020602080505020303" pitchFamily="18" charset="0"/>
                <a:cs typeface="Baskerville Old Face" panose="02020602080505020303" pitchFamily="18" charset="0"/>
              </a:rPr>
              <a:t>and the Bankruptcy System:</a:t>
            </a:r>
            <a:br>
              <a:rPr lang="en-US" sz="2900" b="1" dirty="0">
                <a:solidFill>
                  <a:srgbClr val="FFFFFF"/>
                </a:solidFill>
                <a:latin typeface="Baskerville Old Face" panose="02020602080505020303" pitchFamily="18" charset="0"/>
                <a:ea typeface="Baskerville Old Face" panose="02020602080505020303" pitchFamily="18" charset="0"/>
                <a:cs typeface="Baskerville Old Face" panose="02020602080505020303" pitchFamily="18" charset="0"/>
              </a:rPr>
            </a:br>
            <a:br>
              <a:rPr lang="en-US" sz="2900" dirty="0">
                <a:solidFill>
                  <a:srgbClr val="FFFFFF"/>
                </a:solidFill>
                <a:latin typeface="Baskerville Old Face" panose="02020602080505020303" pitchFamily="18" charset="0"/>
                <a:ea typeface="Baskerville Old Face" panose="02020602080505020303" pitchFamily="18" charset="0"/>
                <a:cs typeface="Baskerville Old Face" panose="02020602080505020303" pitchFamily="18" charset="0"/>
              </a:rPr>
            </a:br>
            <a:r>
              <a:rPr lang="en-US" sz="2900" b="1" dirty="0">
                <a:solidFill>
                  <a:srgbClr val="FFFFFF"/>
                </a:solidFill>
                <a:latin typeface="Baskerville Old Face" panose="02020602080505020303" pitchFamily="18" charset="0"/>
                <a:ea typeface="Baskerville Old Face" panose="02020602080505020303" pitchFamily="18" charset="0"/>
                <a:cs typeface="Baskerville Old Face" panose="02020602080505020303" pitchFamily="18" charset="0"/>
              </a:rPr>
              <a:t>An Educational Primer for State Courts</a:t>
            </a:r>
            <a:br>
              <a:rPr lang="en-US" sz="2900" b="1" dirty="0">
                <a:solidFill>
                  <a:srgbClr val="FFFFFF"/>
                </a:solidFill>
                <a:latin typeface="Baskerville Old Face" panose="02020602080505020303" pitchFamily="18" charset="0"/>
                <a:ea typeface="Baskerville Old Face" panose="02020602080505020303" pitchFamily="18" charset="0"/>
                <a:cs typeface="Baskerville Old Face" panose="02020602080505020303" pitchFamily="18" charset="0"/>
              </a:rPr>
            </a:br>
            <a:r>
              <a:rPr lang="en-US" sz="2900" b="1" dirty="0">
                <a:solidFill>
                  <a:srgbClr val="FFFFFF"/>
                </a:solidFill>
                <a:latin typeface="Baskerville Old Face" panose="02020602080505020303" pitchFamily="18" charset="0"/>
                <a:ea typeface="Baskerville Old Face" panose="02020602080505020303" pitchFamily="18" charset="0"/>
                <a:cs typeface="Baskerville Old Face" panose="02020602080505020303" pitchFamily="18" charset="0"/>
              </a:rPr>
              <a:t>[Template Presentation For Educational Use]</a:t>
            </a:r>
            <a:br>
              <a:rPr lang="en-US" sz="2900" dirty="0">
                <a:solidFill>
                  <a:srgbClr val="FFFFFF"/>
                </a:solidFill>
                <a:latin typeface="Baskerville Old Face" panose="02020602080505020303" pitchFamily="18" charset="0"/>
                <a:ea typeface="Baskerville Old Face" panose="02020602080505020303" pitchFamily="18" charset="0"/>
                <a:cs typeface="Baskerville Old Face" panose="02020602080505020303" pitchFamily="18" charset="0"/>
              </a:rPr>
            </a:br>
            <a:endParaRPr lang="en-US" sz="2900" dirty="0">
              <a:solidFill>
                <a:srgbClr val="FFFFFF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2900" y="4521269"/>
            <a:ext cx="5024434" cy="1877811"/>
          </a:xfrm>
          <a:prstGeom prst="rect">
            <a:avLst/>
          </a:prstGeom>
          <a:solidFill>
            <a:srgbClr val="A5A5A5">
              <a:alpha val="8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184117-BF68-4C2C-BCC7-3A9C858F67D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417467" y="4586361"/>
            <a:ext cx="1746907" cy="175097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14508" y="4521270"/>
            <a:ext cx="1586592" cy="1890204"/>
          </a:xfrm>
          <a:prstGeom prst="rect">
            <a:avLst/>
          </a:prstGeom>
          <a:solidFill>
            <a:srgbClr val="372656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D03AAA-86BD-4445-B73A-CCF44AD85C48}"/>
              </a:ext>
            </a:extLst>
          </p:cNvPr>
          <p:cNvSpPr txBox="1"/>
          <p:nvPr/>
        </p:nvSpPr>
        <p:spPr>
          <a:xfrm>
            <a:off x="635125" y="4583011"/>
            <a:ext cx="46080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template presentation, provided by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Federal Judicial Center, combines, edits, and expands presentations given by bankruptcy judges and state trial court judges. Contact Jason A. Cantone, at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fedstate@fjc.gov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for more information.  </a:t>
            </a:r>
          </a:p>
        </p:txBody>
      </p:sp>
    </p:spTree>
    <p:extLst>
      <p:ext uri="{BB962C8B-B14F-4D97-AF65-F5344CB8AC3E}">
        <p14:creationId xmlns:p14="http://schemas.microsoft.com/office/powerpoint/2010/main" val="1491316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021" y="1012004"/>
            <a:ext cx="3222641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Automatic 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Stay: Termination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7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6E97A3E-DE47-4BDF-B1D3-1B595FACE0FA}"/>
              </a:ext>
            </a:extLst>
          </p:cNvPr>
          <p:cNvSpPr txBox="1">
            <a:spLocks/>
          </p:cNvSpPr>
          <p:nvPr/>
        </p:nvSpPr>
        <p:spPr>
          <a:xfrm>
            <a:off x="3855611" y="470925"/>
            <a:ext cx="5096671" cy="6309016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sz="3800" dirty="0">
                <a:latin typeface="Arial" panose="020B0604020202020204" pitchFamily="34" charset="0"/>
                <a:ea typeface="Baskerville Old Face" panose="02020602080505020303" pitchFamily="18" charset="0"/>
                <a:cs typeface="Arial" panose="020B0604020202020204" pitchFamily="34" charset="0"/>
              </a:rPr>
              <a:t>If the bankruptcy is a Chapter 7 </a:t>
            </a:r>
            <a:r>
              <a:rPr lang="en-US" sz="3800" i="1" dirty="0">
                <a:latin typeface="Arial" panose="020B0604020202020204" pitchFamily="34" charset="0"/>
                <a:ea typeface="Baskerville Old Face" panose="02020602080505020303" pitchFamily="18" charset="0"/>
                <a:cs typeface="Arial" panose="020B0604020202020204" pitchFamily="34" charset="0"/>
              </a:rPr>
              <a:t>and</a:t>
            </a:r>
            <a:r>
              <a:rPr lang="en-US" sz="3800" dirty="0">
                <a:latin typeface="Arial" panose="020B0604020202020204" pitchFamily="34" charset="0"/>
                <a:ea typeface="Baskerville Old Face" panose="02020602080505020303" pitchFamily="18" charset="0"/>
                <a:cs typeface="Arial" panose="020B0604020202020204" pitchFamily="34" charset="0"/>
              </a:rPr>
              <a:t> a prior bankruptcy was dismissed within one year before the current filing, the automatic stay may terminate 30 days after the filing </a:t>
            </a:r>
            <a:r>
              <a:rPr lang="en-US" sz="3800" i="1" dirty="0">
                <a:latin typeface="Arial" panose="020B0604020202020204" pitchFamily="34" charset="0"/>
                <a:ea typeface="Baskerville Old Face" panose="02020602080505020303" pitchFamily="18" charset="0"/>
                <a:cs typeface="Arial" panose="020B0604020202020204" pitchFamily="34" charset="0"/>
              </a:rPr>
              <a:t>unless</a:t>
            </a:r>
            <a:r>
              <a:rPr lang="en-US" sz="3800" dirty="0">
                <a:latin typeface="Arial" panose="020B0604020202020204" pitchFamily="34" charset="0"/>
                <a:ea typeface="Baskerville Old Face" panose="02020602080505020303" pitchFamily="18" charset="0"/>
                <a:cs typeface="Arial" panose="020B0604020202020204" pitchFamily="34" charset="0"/>
              </a:rPr>
              <a:t> the debtor moves for a continuation of the stay.</a:t>
            </a:r>
            <a:endParaRPr lang="en-US" sz="6300" dirty="0">
              <a:latin typeface="Arial" panose="020B0604020202020204" pitchFamily="34" charset="0"/>
              <a:ea typeface="Baskerville Old Face" panose="02020602080505020303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3800" b="1" dirty="0">
                <a:latin typeface="Arial" panose="020B0604020202020204" pitchFamily="34" charset="0"/>
                <a:ea typeface="Baskerville Old Face" panose="02020602080505020303" pitchFamily="18" charset="0"/>
                <a:cs typeface="Arial" panose="020B0604020202020204" pitchFamily="34" charset="0"/>
              </a:rPr>
              <a:t>The termination is as to the debtor.</a:t>
            </a:r>
          </a:p>
          <a:p>
            <a:pPr marL="457200" lvl="1" indent="0">
              <a:buNone/>
            </a:pPr>
            <a:endParaRPr lang="en-US" sz="6450" dirty="0">
              <a:latin typeface="Arial" panose="020B0604020202020204" pitchFamily="34" charset="0"/>
              <a:ea typeface="Baskerville Old Face" panose="02020602080505020303" pitchFamily="18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6450" dirty="0">
                <a:latin typeface="Arial" panose="020B0604020202020204" pitchFamily="34" charset="0"/>
                <a:ea typeface="Baskerville Old Face" panose="02020602080505020303" pitchFamily="18" charset="0"/>
                <a:cs typeface="Arial" panose="020B0604020202020204" pitchFamily="34" charset="0"/>
              </a:rPr>
              <a:t>However … </a:t>
            </a:r>
          </a:p>
          <a:p>
            <a:pPr lvl="1"/>
            <a:endParaRPr lang="en-US" sz="1800" dirty="0">
              <a:solidFill>
                <a:srgbClr val="000000"/>
              </a:solidFill>
            </a:endParaRPr>
          </a:p>
          <a:p>
            <a:pPr marL="342900" lvl="1" indent="0">
              <a:buNone/>
            </a:pPr>
            <a:endParaRPr lang="en-US" sz="1800" b="1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899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021" y="1012004"/>
            <a:ext cx="3222641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Automatic 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Stay: Termination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7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6E97A3E-DE47-4BDF-B1D3-1B595FACE0FA}"/>
              </a:ext>
            </a:extLst>
          </p:cNvPr>
          <p:cNvSpPr txBox="1">
            <a:spLocks/>
          </p:cNvSpPr>
          <p:nvPr/>
        </p:nvSpPr>
        <p:spPr>
          <a:xfrm>
            <a:off x="3855611" y="726419"/>
            <a:ext cx="5096671" cy="6309016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sz="3800" dirty="0">
                <a:latin typeface="Arial" panose="020B0604020202020204" pitchFamily="34" charset="0"/>
                <a:ea typeface="Baskerville Old Face" panose="02020602080505020303" pitchFamily="18" charset="0"/>
                <a:cs typeface="Arial" panose="020B0604020202020204" pitchFamily="34" charset="0"/>
              </a:rPr>
              <a:t>Some bankruptcy courts interpret the provision to keep the stay in place </a:t>
            </a:r>
            <a:r>
              <a:rPr lang="en-US" sz="3800" i="1" dirty="0">
                <a:latin typeface="Arial" panose="020B0604020202020204" pitchFamily="34" charset="0"/>
                <a:ea typeface="Baskerville Old Face" panose="02020602080505020303" pitchFamily="18" charset="0"/>
                <a:cs typeface="Arial" panose="020B0604020202020204" pitchFamily="34" charset="0"/>
              </a:rPr>
              <a:t>as to the property of the estate.</a:t>
            </a:r>
          </a:p>
          <a:p>
            <a:pPr marL="0" indent="0">
              <a:lnSpc>
                <a:spcPct val="120000"/>
              </a:lnSpc>
              <a:buNone/>
            </a:pPr>
            <a:endParaRPr lang="en-US" sz="3800" i="1" dirty="0">
              <a:latin typeface="Arial" panose="020B0604020202020204" pitchFamily="34" charset="0"/>
              <a:ea typeface="Baskerville Old Face" panose="02020602080505020303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3800" b="1" dirty="0">
                <a:latin typeface="Arial" panose="020B0604020202020204" pitchFamily="34" charset="0"/>
                <a:ea typeface="Baskerville Old Face" panose="02020602080505020303" pitchFamily="18" charset="0"/>
                <a:cs typeface="Arial" panose="020B0604020202020204" pitchFamily="34" charset="0"/>
              </a:rPr>
              <a:t>Advice: </a:t>
            </a:r>
            <a:r>
              <a:rPr lang="en-US" sz="3800" dirty="0">
                <a:latin typeface="Arial" panose="020B0604020202020204" pitchFamily="34" charset="0"/>
                <a:ea typeface="Baskerville Old Face" panose="02020602080505020303" pitchFamily="18" charset="0"/>
                <a:cs typeface="Arial" panose="020B0604020202020204" pitchFamily="34" charset="0"/>
              </a:rPr>
              <a:t>State court judges are cautioned: do not assume that the stay is no longer in place for all of the debtor’s property (as opposed to property that is not estate property), and seek clarification if necessary.</a:t>
            </a:r>
            <a:r>
              <a:rPr lang="en-US" sz="3800" i="1" dirty="0">
                <a:latin typeface="Arial" panose="020B0604020202020204" pitchFamily="34" charset="0"/>
                <a:ea typeface="Baskerville Old Face" panose="02020602080505020303" pitchFamily="18" charset="0"/>
                <a:cs typeface="Arial" panose="020B0604020202020204" pitchFamily="34" charset="0"/>
              </a:rPr>
              <a:t> </a:t>
            </a:r>
            <a:endParaRPr lang="en-US" sz="3800" dirty="0">
              <a:latin typeface="Arial" panose="020B0604020202020204" pitchFamily="34" charset="0"/>
              <a:ea typeface="Baskerville Old Face" panose="02020602080505020303" pitchFamily="18" charset="0"/>
              <a:cs typeface="Arial" panose="020B0604020202020204" pitchFamily="34" charset="0"/>
            </a:endParaRPr>
          </a:p>
          <a:p>
            <a:pPr lvl="1"/>
            <a:endParaRPr lang="en-US" sz="6450" dirty="0">
              <a:latin typeface="Calibri (Body)"/>
              <a:ea typeface="Baskerville Old Face" panose="02020602080505020303" pitchFamily="18" charset="0"/>
              <a:cs typeface="Baskerville Old Face" panose="02020602080505020303" pitchFamily="18" charset="0"/>
            </a:endParaRPr>
          </a:p>
          <a:p>
            <a:pPr lvl="1"/>
            <a:endParaRPr lang="en-US" sz="1800" dirty="0">
              <a:solidFill>
                <a:srgbClr val="000000"/>
              </a:solidFill>
            </a:endParaRPr>
          </a:p>
          <a:p>
            <a:pPr marL="342900" lvl="1" indent="0">
              <a:buNone/>
            </a:pPr>
            <a:endParaRPr lang="en-US" sz="1800" b="1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389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021" y="1012004"/>
            <a:ext cx="3222641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Automatic 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Stay: Termination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7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6E97A3E-DE47-4BDF-B1D3-1B595FACE0FA}"/>
              </a:ext>
            </a:extLst>
          </p:cNvPr>
          <p:cNvSpPr txBox="1">
            <a:spLocks/>
          </p:cNvSpPr>
          <p:nvPr/>
        </p:nvSpPr>
        <p:spPr>
          <a:xfrm>
            <a:off x="3759045" y="783770"/>
            <a:ext cx="5021884" cy="5818735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sz="10000" dirty="0">
                <a:latin typeface="Arial" panose="020B0604020202020204" pitchFamily="34" charset="0"/>
                <a:ea typeface="Baskerville Old Face" panose="02020602080505020303" pitchFamily="18" charset="0"/>
                <a:cs typeface="Arial" panose="020B0604020202020204" pitchFamily="34" charset="0"/>
              </a:rPr>
              <a:t>If there were two or more cases pending but dismissed within the prior year, the automatic stay does not go into effect.</a:t>
            </a:r>
            <a:endParaRPr lang="en-US" sz="6800" dirty="0">
              <a:latin typeface="Arial" panose="020B0604020202020204" pitchFamily="34" charset="0"/>
              <a:ea typeface="Baskerville Old Face" panose="02020602080505020303" pitchFamily="18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</a:pPr>
            <a:r>
              <a:rPr lang="en-US" sz="8000" dirty="0">
                <a:latin typeface="Arial" panose="020B0604020202020204" pitchFamily="34" charset="0"/>
                <a:ea typeface="Baskerville Old Face" panose="02020602080505020303" pitchFamily="18" charset="0"/>
                <a:cs typeface="Arial" panose="020B0604020202020204" pitchFamily="34" charset="0"/>
              </a:rPr>
              <a:t>Debtor can file a motion seeking to have a stay imposed.</a:t>
            </a:r>
          </a:p>
          <a:p>
            <a:pPr lvl="1">
              <a:lnSpc>
                <a:spcPct val="120000"/>
              </a:lnSpc>
            </a:pPr>
            <a:r>
              <a:rPr lang="en-US" sz="8000" dirty="0">
                <a:latin typeface="Arial" panose="020B0604020202020204" pitchFamily="34" charset="0"/>
                <a:ea typeface="Baskerville Old Face" panose="02020602080505020303" pitchFamily="18" charset="0"/>
                <a:cs typeface="Arial" panose="020B0604020202020204" pitchFamily="34" charset="0"/>
              </a:rPr>
              <a:t>If the case is a joint case but only one of the debtors was a debtor in the prior cases, then there is still a stay for the other debtor. This can create interesting issues in community property states such as Wisconsin.</a:t>
            </a:r>
          </a:p>
          <a:p>
            <a:pPr marL="457200" lvl="1" indent="0">
              <a:buNone/>
            </a:pPr>
            <a:endParaRPr lang="en-US" sz="6450" dirty="0">
              <a:latin typeface="Calibri (Body)"/>
              <a:ea typeface="Baskerville Old Face" panose="02020602080505020303" pitchFamily="18" charset="0"/>
              <a:cs typeface="Baskerville Old Face" panose="02020602080505020303" pitchFamily="18" charset="0"/>
            </a:endParaRPr>
          </a:p>
          <a:p>
            <a:pPr lvl="1"/>
            <a:endParaRPr lang="en-US" sz="1800" dirty="0">
              <a:solidFill>
                <a:srgbClr val="000000"/>
              </a:solidFill>
            </a:endParaRPr>
          </a:p>
          <a:p>
            <a:pPr marL="342900" lvl="1" indent="0">
              <a:buNone/>
            </a:pPr>
            <a:endParaRPr lang="en-US" sz="1800" b="1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223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021" y="1012004"/>
            <a:ext cx="3222641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Automatic 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Stay: Termination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7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6E97A3E-DE47-4BDF-B1D3-1B595FACE0FA}"/>
              </a:ext>
            </a:extLst>
          </p:cNvPr>
          <p:cNvSpPr txBox="1">
            <a:spLocks/>
          </p:cNvSpPr>
          <p:nvPr/>
        </p:nvSpPr>
        <p:spPr>
          <a:xfrm>
            <a:off x="3855610" y="1321653"/>
            <a:ext cx="5180813" cy="5818735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b="1" dirty="0">
                <a:latin typeface="Arial" panose="020B0604020202020204" pitchFamily="34" charset="0"/>
                <a:ea typeface="Baskerville Old Face" panose="02020602080505020303" pitchFamily="18" charset="0"/>
                <a:cs typeface="Arial" panose="020B0604020202020204" pitchFamily="34" charset="0"/>
              </a:rPr>
              <a:t>Caution: </a:t>
            </a:r>
            <a:r>
              <a:rPr lang="en-US" dirty="0">
                <a:latin typeface="Arial" panose="020B0604020202020204" pitchFamily="34" charset="0"/>
                <a:ea typeface="Times New Roman" pitchFamily="2" charset="0"/>
                <a:cs typeface="Arial" panose="020B0604020202020204" pitchFamily="34" charset="0"/>
              </a:rPr>
              <a:t>The law regarding to what extent the automatic stay terminates after 30 days for an individual who files a case within a year of the existence of a prior case is controversial.  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i="1" dirty="0">
              <a:latin typeface="Arial" panose="020B0604020202020204" pitchFamily="34" charset="0"/>
              <a:ea typeface="Times New Roman" pitchFamily="2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 dirty="0">
                <a:latin typeface="Arial" panose="020B0604020202020204" pitchFamily="34" charset="0"/>
                <a:ea typeface="Times New Roman" pitchFamily="2" charset="0"/>
                <a:cs typeface="Arial" panose="020B0604020202020204" pitchFamily="34" charset="0"/>
              </a:rPr>
              <a:t>See Rose v. Select Portfolio Servicing Inc., </a:t>
            </a:r>
            <a:r>
              <a:rPr lang="en-US" dirty="0">
                <a:latin typeface="Arial" panose="020B0604020202020204" pitchFamily="34" charset="0"/>
                <a:ea typeface="Times New Roman" pitchFamily="2" charset="0"/>
                <a:cs typeface="Arial" panose="020B0604020202020204" pitchFamily="34" charset="0"/>
              </a:rPr>
              <a:t>945 F.3d 226</a:t>
            </a:r>
            <a:r>
              <a:rPr lang="en-US" i="1" dirty="0">
                <a:latin typeface="Arial" panose="020B0604020202020204" pitchFamily="34" charset="0"/>
                <a:ea typeface="Times New Roman" pitchFamily="2" charset="0"/>
                <a:cs typeface="Arial" panose="020B0604020202020204" pitchFamily="34" charset="0"/>
              </a:rPr>
              <a:t>  </a:t>
            </a:r>
            <a:r>
              <a:rPr lang="en-US" dirty="0">
                <a:latin typeface="Arial" panose="020B0604020202020204" pitchFamily="34" charset="0"/>
                <a:ea typeface="Times New Roman" pitchFamily="2" charset="0"/>
                <a:cs typeface="Arial" panose="020B0604020202020204" pitchFamily="34" charset="0"/>
              </a:rPr>
              <a:t>(5th Cir. 2019);</a:t>
            </a:r>
            <a:r>
              <a:rPr lang="en-US" i="1" dirty="0">
                <a:latin typeface="Arial" panose="020B0604020202020204" pitchFamily="34" charset="0"/>
                <a:ea typeface="Times New Roman" pitchFamily="2" charset="0"/>
                <a:cs typeface="Arial" panose="020B0604020202020204" pitchFamily="34" charset="0"/>
              </a:rPr>
              <a:t> contra In re Smith, </a:t>
            </a:r>
            <a:r>
              <a:rPr lang="en-US" dirty="0">
                <a:latin typeface="Arial" panose="020B0604020202020204" pitchFamily="34" charset="0"/>
                <a:ea typeface="Times New Roman" pitchFamily="2" charset="0"/>
                <a:cs typeface="Arial" panose="020B0604020202020204" pitchFamily="34" charset="0"/>
              </a:rPr>
              <a:t>910 F.3d 576 (1st Cir. 2018).  </a:t>
            </a:r>
            <a:endParaRPr lang="en-US" dirty="0">
              <a:latin typeface="Arial" panose="020B060402020202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lvl="1"/>
            <a:endParaRPr lang="en-US" sz="6450" dirty="0">
              <a:latin typeface="Calibri (Body)"/>
              <a:ea typeface="Baskerville Old Face" panose="02020602080505020303" pitchFamily="18" charset="0"/>
              <a:cs typeface="Baskerville Old Face" panose="02020602080505020303" pitchFamily="18" charset="0"/>
            </a:endParaRPr>
          </a:p>
          <a:p>
            <a:pPr lvl="1"/>
            <a:endParaRPr lang="en-US" sz="1800" dirty="0">
              <a:solidFill>
                <a:srgbClr val="000000"/>
              </a:solidFill>
            </a:endParaRPr>
          </a:p>
          <a:p>
            <a:pPr marL="342900" lvl="1" indent="0">
              <a:buNone/>
            </a:pPr>
            <a:endParaRPr lang="en-US" sz="1800" b="1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196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269" y="1012004"/>
            <a:ext cx="2699122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Automatic 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Stay: 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Codebtor Stay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B8CEC1-2FD4-403E-84F4-DDCC973187EF}"/>
              </a:ext>
            </a:extLst>
          </p:cNvPr>
          <p:cNvSpPr/>
          <p:nvPr/>
        </p:nvSpPr>
        <p:spPr>
          <a:xfrm>
            <a:off x="3958692" y="1076828"/>
            <a:ext cx="4822235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5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 Chapter 12 or 13 filing also triggers a codebtor stay.</a:t>
            </a:r>
          </a:p>
          <a:p>
            <a:endParaRPr lang="en-US" altLang="en-US" sz="21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21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This protection reaches, for example, parents who have cosigned a note for their children and nonfiling spouses who are obligated with the debtor on a mortgage or car note.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en-US" sz="21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21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codebtor stay does not apply to professional sureties.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en-US" sz="21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21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Only applies to CONSUMER debts.</a:t>
            </a:r>
          </a:p>
        </p:txBody>
      </p:sp>
    </p:spTree>
    <p:extLst>
      <p:ext uri="{BB962C8B-B14F-4D97-AF65-F5344CB8AC3E}">
        <p14:creationId xmlns:p14="http://schemas.microsoft.com/office/powerpoint/2010/main" val="142043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a state court judge violate the automatic stay?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ECD40A-2D52-4923-98C5-2FFFAD91C2FC}"/>
              </a:ext>
            </a:extLst>
          </p:cNvPr>
          <p:cNvSpPr txBox="1">
            <a:spLocks/>
          </p:cNvSpPr>
          <p:nvPr/>
        </p:nvSpPr>
        <p:spPr>
          <a:xfrm>
            <a:off x="3759229" y="1756611"/>
            <a:ext cx="5064956" cy="3501335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sz="10000" b="1" dirty="0">
                <a:latin typeface="Arial" panose="020B0604020202020204" pitchFamily="34" charset="0"/>
                <a:cs typeface="Arial" panose="020B0604020202020204" pitchFamily="34" charset="0"/>
              </a:rPr>
              <a:t>Answer: Yes!</a:t>
            </a:r>
          </a:p>
          <a:p>
            <a:pPr lvl="1">
              <a:lnSpc>
                <a:spcPts val="2200"/>
              </a:lnSpc>
              <a:spcAft>
                <a:spcPts val="600"/>
              </a:spcAft>
            </a:pPr>
            <a:r>
              <a:rPr lang="en-US" sz="8400" dirty="0">
                <a:latin typeface="Arial" panose="020B0604020202020204" pitchFamily="34" charset="0"/>
                <a:cs typeface="Arial" panose="020B0604020202020204" pitchFamily="34" charset="0"/>
              </a:rPr>
              <a:t>While more often it is the lawyer or a party who violates the stay, it is still possible for a judge to do so.</a:t>
            </a:r>
            <a:endParaRPr lang="en-US" sz="44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0000" b="1" dirty="0">
                <a:latin typeface="Arial" panose="020B0604020202020204" pitchFamily="34" charset="0"/>
                <a:cs typeface="Arial" panose="020B0604020202020204" pitchFamily="34" charset="0"/>
              </a:rPr>
              <a:t>Examples:</a:t>
            </a:r>
          </a:p>
          <a:p>
            <a:pPr lvl="1">
              <a:lnSpc>
                <a:spcPts val="2200"/>
              </a:lnSpc>
            </a:pPr>
            <a:r>
              <a:rPr lang="en-US" sz="8400" dirty="0">
                <a:latin typeface="Arial" panose="020B0604020202020204" pitchFamily="34" charset="0"/>
                <a:cs typeface="Arial" panose="020B0604020202020204" pitchFamily="34" charset="0"/>
              </a:rPr>
              <a:t>Conducting a pretrial conference or other hearing in a case if you have notice of a filed bankruptcy case.</a:t>
            </a:r>
          </a:p>
          <a:p>
            <a:pPr lvl="2">
              <a:lnSpc>
                <a:spcPts val="18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6800" dirty="0">
                <a:latin typeface="Arial" panose="020B0604020202020204" pitchFamily="34" charset="0"/>
                <a:cs typeface="Arial" panose="020B0604020202020204" pitchFamily="34" charset="0"/>
              </a:rPr>
              <a:t>This might occur in foreclosures, contract disputes, and personal injury actions as a few examples.</a:t>
            </a:r>
            <a:endParaRPr 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ts val="2200"/>
              </a:lnSpc>
              <a:spcAft>
                <a:spcPts val="600"/>
              </a:spcAft>
            </a:pPr>
            <a:r>
              <a:rPr lang="en-US" sz="8400" dirty="0">
                <a:latin typeface="Arial" panose="020B0604020202020204" pitchFamily="34" charset="0"/>
                <a:cs typeface="Arial" panose="020B0604020202020204" pitchFamily="34" charset="0"/>
              </a:rPr>
              <a:t>Granting a divorce does not violate the stay, but ordering or approving a property division may violate the stay unless the bankruptcy court has granted relief from stay.</a:t>
            </a:r>
          </a:p>
          <a:p>
            <a:pPr lvl="1">
              <a:lnSpc>
                <a:spcPts val="2200"/>
              </a:lnSpc>
            </a:pPr>
            <a:r>
              <a:rPr lang="en-US" sz="8400" dirty="0">
                <a:latin typeface="Arial" panose="020B0604020202020204" pitchFamily="34" charset="0"/>
                <a:cs typeface="Arial" panose="020B0604020202020204" pitchFamily="34" charset="0"/>
              </a:rPr>
              <a:t>Proceeding with a trial and apportioning liability to a debtor who was a joint tortfeasor.</a:t>
            </a:r>
          </a:p>
          <a:p>
            <a:pPr marL="342900" lvl="1" indent="0">
              <a:buNone/>
            </a:pP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892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704168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Violating the Automatic 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5064B45-6734-4B62-A999-F73C6C84F3EC}"/>
              </a:ext>
            </a:extLst>
          </p:cNvPr>
          <p:cNvSpPr/>
          <p:nvPr/>
        </p:nvSpPr>
        <p:spPr>
          <a:xfrm>
            <a:off x="3933027" y="689788"/>
            <a:ext cx="4788354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5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Actions taken in violation of the automatic stay are void or voidable.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23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There is a split of authority on the distinction.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25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r>
              <a:rPr lang="en-US" altLang="en-US" sz="25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Creditors may have a duty to dismiss cases, not just hold them in abeyance.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25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r>
              <a:rPr lang="en-US" altLang="en-US" sz="25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Sanctions are available, such as actual damages, attorneys’ fees and costs, and punitive damages.</a:t>
            </a:r>
          </a:p>
        </p:txBody>
      </p:sp>
    </p:spTree>
    <p:extLst>
      <p:ext uri="{BB962C8B-B14F-4D97-AF65-F5344CB8AC3E}">
        <p14:creationId xmlns:p14="http://schemas.microsoft.com/office/powerpoint/2010/main" val="38440998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923" y="1012004"/>
            <a:ext cx="3142676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Role 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Court Judge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ECD40A-2D52-4923-98C5-2FFFAD91C2FC}"/>
              </a:ext>
            </a:extLst>
          </p:cNvPr>
          <p:cNvSpPr txBox="1">
            <a:spLocks/>
          </p:cNvSpPr>
          <p:nvPr/>
        </p:nvSpPr>
        <p:spPr>
          <a:xfrm>
            <a:off x="3906425" y="1303170"/>
            <a:ext cx="4874503" cy="3657893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sz="10000" b="1" dirty="0">
                <a:latin typeface="Arial" panose="020B0604020202020204" pitchFamily="34" charset="0"/>
                <a:cs typeface="Arial" panose="020B0604020202020204" pitchFamily="34" charset="0"/>
              </a:rPr>
              <a:t>If the state court judge is in doubt about the stay or effect of a bankruptcy court order, what are some appropriate options? </a:t>
            </a:r>
            <a:endParaRPr lang="en-US" sz="9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</a:pPr>
            <a:r>
              <a:rPr lang="en-US" sz="9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suspend proceedings and direct parties to address issue</a:t>
            </a:r>
          </a:p>
          <a:p>
            <a:pPr lvl="1">
              <a:lnSpc>
                <a:spcPct val="120000"/>
              </a:lnSpc>
            </a:pPr>
            <a:r>
              <a:rPr lang="en-US" sz="9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docket</a:t>
            </a:r>
          </a:p>
          <a:p>
            <a:pPr lvl="1">
              <a:lnSpc>
                <a:spcPct val="120000"/>
              </a:lnSpc>
            </a:pPr>
            <a:r>
              <a:rPr lang="en-US" sz="9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proceed against nondebtors</a:t>
            </a:r>
          </a:p>
          <a:p>
            <a:pPr lvl="1">
              <a:lnSpc>
                <a:spcPct val="120000"/>
              </a:lnSpc>
            </a:pPr>
            <a:r>
              <a:rPr lang="en-US" sz="9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continue for status conference (to specifically address stay)</a:t>
            </a:r>
          </a:p>
          <a:p>
            <a:endParaRPr lang="en-U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9061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805792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Violating the Automatic Stay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ECD40A-2D52-4923-98C5-2FFFAD91C2FC}"/>
              </a:ext>
            </a:extLst>
          </p:cNvPr>
          <p:cNvSpPr txBox="1">
            <a:spLocks/>
          </p:cNvSpPr>
          <p:nvPr/>
        </p:nvSpPr>
        <p:spPr>
          <a:xfrm>
            <a:off x="3795325" y="669219"/>
            <a:ext cx="5021699" cy="589210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buNone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Advice: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Ask yourself whether the action might advance a claim against the debtor or property of the estate.</a:t>
            </a:r>
          </a:p>
          <a:p>
            <a:pPr marL="0" indent="0">
              <a:lnSpc>
                <a:spcPts val="2400"/>
              </a:lnSpc>
              <a:spcBef>
                <a:spcPts val="1600"/>
              </a:spcBef>
              <a:buNone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What could happen next?</a:t>
            </a:r>
          </a:p>
          <a:p>
            <a:pPr lvl="1">
              <a:lnSpc>
                <a:spcPts val="2400"/>
              </a:lnSpc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You could be sued for the violation of the stay.</a:t>
            </a:r>
          </a:p>
          <a:p>
            <a:pPr lvl="1">
              <a:lnSpc>
                <a:spcPts val="2400"/>
              </a:lnSpc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debtor might ask for damages.</a:t>
            </a:r>
          </a:p>
          <a:p>
            <a:pPr lvl="1">
              <a:lnSpc>
                <a:spcPts val="2400"/>
              </a:lnSpc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Court action(s) would likely be void </a:t>
            </a:r>
            <a:r>
              <a:rPr lang="en-US" sz="2200" i="1" dirty="0">
                <a:latin typeface="Arial" panose="020B0604020202020204" pitchFamily="34" charset="0"/>
                <a:cs typeface="Arial" panose="020B0604020202020204" pitchFamily="34" charset="0"/>
              </a:rPr>
              <a:t>ab initio.</a:t>
            </a:r>
          </a:p>
          <a:p>
            <a:pPr marL="0" indent="0">
              <a:lnSpc>
                <a:spcPts val="2400"/>
              </a:lnSpc>
              <a:spcBef>
                <a:spcPts val="1600"/>
              </a:spcBef>
              <a:buNone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As stated by one bankruptcy judge: </a:t>
            </a:r>
          </a:p>
          <a:p>
            <a:pPr marL="0" indent="0">
              <a:lnSpc>
                <a:spcPts val="2400"/>
              </a:lnSpc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“We may set aside an order in violation of the stay, but I’m unaware of any bankruptcy judge ever sanctioning a state judge for violating the stay. We’d go very slowly with that remedy.”</a:t>
            </a:r>
            <a:endParaRPr lang="en-US" sz="22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</a:pPr>
            <a:endParaRPr lang="en-US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8821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679675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Relief from the Automatic Stay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ECD40A-2D52-4923-98C5-2FFFAD91C2FC}"/>
              </a:ext>
            </a:extLst>
          </p:cNvPr>
          <p:cNvSpPr txBox="1">
            <a:spLocks/>
          </p:cNvSpPr>
          <p:nvPr/>
        </p:nvSpPr>
        <p:spPr>
          <a:xfrm>
            <a:off x="3759229" y="240633"/>
            <a:ext cx="5236853" cy="6442556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500"/>
              </a:lnSpc>
              <a:buNone/>
            </a:pPr>
            <a:r>
              <a:rPr lang="en-US" altLang="en-US" sz="23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 party in interest may obtain relief from the automatic stay by filing a motion with the bankruptcy court.</a:t>
            </a:r>
          </a:p>
          <a:p>
            <a:pPr marL="0" indent="0">
              <a:lnSpc>
                <a:spcPts val="2500"/>
              </a:lnSpc>
              <a:spcBef>
                <a:spcPts val="1900"/>
              </a:spcBef>
              <a:buNone/>
            </a:pPr>
            <a:r>
              <a:rPr lang="en-US" altLang="en-US" sz="23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Relief may include: </a:t>
            </a:r>
          </a:p>
          <a:p>
            <a:pPr lvl="1">
              <a:lnSpc>
                <a:spcPts val="2500"/>
              </a:lnSpc>
            </a:pPr>
            <a:r>
              <a:rPr lang="en-US" altLang="en-US" sz="23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Authorizing pursuit of </a:t>
            </a:r>
            <a:r>
              <a:rPr lang="en-US" altLang="en-US" sz="2300" i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in rem </a:t>
            </a:r>
            <a:r>
              <a:rPr lang="en-US" altLang="en-US" sz="23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relief.</a:t>
            </a:r>
          </a:p>
          <a:p>
            <a:pPr lvl="1">
              <a:lnSpc>
                <a:spcPts val="2500"/>
              </a:lnSpc>
            </a:pPr>
            <a:r>
              <a:rPr lang="en-US" altLang="en-US" sz="23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Permitting a matter to be tried and decided by a state court, but prohibiting the entry of any money judgment.</a:t>
            </a:r>
          </a:p>
          <a:p>
            <a:pPr marL="0" indent="0">
              <a:lnSpc>
                <a:spcPts val="2500"/>
              </a:lnSpc>
              <a:spcBef>
                <a:spcPts val="1900"/>
              </a:spcBef>
              <a:buNone/>
            </a:pPr>
            <a:r>
              <a:rPr lang="en-US" altLang="en-US" sz="23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For cause, the bankruptcy court may terminate, annul, modify, or condition the stay.  </a:t>
            </a:r>
          </a:p>
          <a:p>
            <a:pPr marL="0" indent="0">
              <a:lnSpc>
                <a:spcPts val="2500"/>
              </a:lnSpc>
              <a:spcBef>
                <a:spcPts val="1900"/>
              </a:spcBef>
              <a:buNone/>
            </a:pPr>
            <a:r>
              <a:rPr lang="en-US" altLang="en-US" sz="23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stay may be lifted by the bankruptcy court as to collection solely as to any available insurance.</a:t>
            </a:r>
          </a:p>
        </p:txBody>
      </p:sp>
    </p:spTree>
    <p:extLst>
      <p:ext uri="{BB962C8B-B14F-4D97-AF65-F5344CB8AC3E}">
        <p14:creationId xmlns:p14="http://schemas.microsoft.com/office/powerpoint/2010/main" val="2318849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2843" y="3726"/>
            <a:ext cx="4211157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96C015-A71F-4D18-8993-EAA8D6377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53" y="802955"/>
            <a:ext cx="4445876" cy="145405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Note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BB95B-E3D2-4B3C-BC66-95BC3B597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56100"/>
            <a:ext cx="5515675" cy="4750181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presentation only addresses the automatic stay. A full presentation with all six topics (bankruptcy overview; automatic stay; bankruptcy discharge; family law; foreclosure; additional considerations) is available at fjc.gov/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fedstate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as well as separate presentations for each of those topics.</a:t>
            </a:r>
            <a:endParaRPr lang="en-US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93671" y="738619"/>
            <a:ext cx="3750329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4" name="Graphic 13" descr="Gavel">
            <a:extLst>
              <a:ext uri="{FF2B5EF4-FFF2-40B4-BE49-F238E27FC236}">
                <a16:creationId xmlns:a16="http://schemas.microsoft.com/office/drawing/2014/main" id="{33A9BB27-920C-4355-ACFD-F49BE1B6B6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75615" y="2065912"/>
            <a:ext cx="2746374" cy="2746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3156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110" y="1012004"/>
            <a:ext cx="3012621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Jurisdiction and the Automatic Stay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ECD40A-2D52-4923-98C5-2FFFAD91C2FC}"/>
              </a:ext>
            </a:extLst>
          </p:cNvPr>
          <p:cNvSpPr txBox="1">
            <a:spLocks/>
          </p:cNvSpPr>
          <p:nvPr/>
        </p:nvSpPr>
        <p:spPr>
          <a:xfrm>
            <a:off x="3759229" y="1600053"/>
            <a:ext cx="4874503" cy="365789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C707C40-49A1-4AC2-B7BA-D26C47F8B8FB}"/>
              </a:ext>
            </a:extLst>
          </p:cNvPr>
          <p:cNvSpPr/>
          <p:nvPr/>
        </p:nvSpPr>
        <p:spPr>
          <a:xfrm>
            <a:off x="4061732" y="443004"/>
            <a:ext cx="4572000" cy="61093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en-US" sz="23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Bankruptcy and nonbankruptcy courts share </a:t>
            </a:r>
            <a:r>
              <a:rPr lang="en-US" altLang="en-US" sz="2300" b="1" i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concurrent</a:t>
            </a:r>
            <a:r>
              <a:rPr lang="en-US" altLang="en-US" sz="23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jurisdiction </a:t>
            </a:r>
            <a:r>
              <a:rPr lang="en-US" altLang="en-US" sz="23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to determine whether the automatic stay applies to a given action or proceeding. </a:t>
            </a:r>
          </a:p>
          <a:p>
            <a:endParaRPr lang="en-US" altLang="en-US" sz="23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r>
              <a:rPr lang="en-US" altLang="en-US" sz="23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Caution: </a:t>
            </a:r>
            <a:r>
              <a:rPr lang="en-US" altLang="en-US" sz="23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In many circuits, if a bankruptcy court later disagrees with the determination that the stay does not apply, the bankruptcy court may declare the state court order void because it violated the stay. </a:t>
            </a:r>
            <a:endParaRPr lang="en-US" altLang="en-US" sz="2300" b="1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endParaRPr lang="en-US" altLang="en-US" sz="23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r>
              <a:rPr lang="en-US" altLang="en-US" sz="23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Only the bankruptcy court can grant relief from the automatic stay. </a:t>
            </a:r>
          </a:p>
        </p:txBody>
      </p:sp>
    </p:spTree>
    <p:extLst>
      <p:ext uri="{BB962C8B-B14F-4D97-AF65-F5344CB8AC3E}">
        <p14:creationId xmlns:p14="http://schemas.microsoft.com/office/powerpoint/2010/main" val="198910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109" y="1012004"/>
            <a:ext cx="3067519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Automatic Stay in Criminal Actions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22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11 U.S.C. § 362(b)(1)</a:t>
            </a:r>
            <a:br>
              <a:rPr lang="en-US" altLang="ja-JP" b="1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</a:br>
            <a:endParaRPr lang="en-US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ECD40A-2D52-4923-98C5-2FFFAD91C2FC}"/>
              </a:ext>
            </a:extLst>
          </p:cNvPr>
          <p:cNvSpPr txBox="1">
            <a:spLocks/>
          </p:cNvSpPr>
          <p:nvPr/>
        </p:nvSpPr>
        <p:spPr>
          <a:xfrm>
            <a:off x="3759229" y="1600053"/>
            <a:ext cx="4874503" cy="365789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C707C40-49A1-4AC2-B7BA-D26C47F8B8FB}"/>
              </a:ext>
            </a:extLst>
          </p:cNvPr>
          <p:cNvSpPr/>
          <p:nvPr/>
        </p:nvSpPr>
        <p:spPr>
          <a:xfrm>
            <a:off x="4180114" y="1718516"/>
            <a:ext cx="4572000" cy="268111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3360"/>
              </a:lnSpc>
              <a:defRPr/>
            </a:pPr>
            <a:r>
              <a:rPr lang="en-US" altLang="en-US" sz="28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The automatic stay does </a:t>
            </a:r>
            <a:r>
              <a:rPr lang="en-US" altLang="en-US" sz="2800" b="1" u="sng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not</a:t>
            </a:r>
            <a:r>
              <a:rPr lang="en-US" altLang="en-US" sz="28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operate to stay </a:t>
            </a:r>
          </a:p>
          <a:p>
            <a:pPr>
              <a:lnSpc>
                <a:spcPts val="3360"/>
              </a:lnSpc>
              <a:defRPr/>
            </a:pPr>
            <a:r>
              <a:rPr lang="en-US" altLang="en-US" sz="28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“the commencement or continuation of a criminal action or proceeding against the debtor.”</a:t>
            </a:r>
          </a:p>
        </p:txBody>
      </p:sp>
    </p:spTree>
    <p:extLst>
      <p:ext uri="{BB962C8B-B14F-4D97-AF65-F5344CB8AC3E}">
        <p14:creationId xmlns:p14="http://schemas.microsoft.com/office/powerpoint/2010/main" val="36253355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110" y="1012004"/>
            <a:ext cx="3012621" cy="479540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Automatic Stay in Police and Regulatory Actions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11 U.S.C. § 362(b)(4)</a:t>
            </a:r>
            <a:br>
              <a:rPr lang="en-US" altLang="ja-JP" b="1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</a:br>
            <a:endParaRPr lang="en-US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ECD40A-2D52-4923-98C5-2FFFAD91C2FC}"/>
              </a:ext>
            </a:extLst>
          </p:cNvPr>
          <p:cNvSpPr txBox="1">
            <a:spLocks/>
          </p:cNvSpPr>
          <p:nvPr/>
        </p:nvSpPr>
        <p:spPr>
          <a:xfrm>
            <a:off x="3759229" y="1600053"/>
            <a:ext cx="4874503" cy="365789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C707C40-49A1-4AC2-B7BA-D26C47F8B8FB}"/>
              </a:ext>
            </a:extLst>
          </p:cNvPr>
          <p:cNvSpPr/>
          <p:nvPr/>
        </p:nvSpPr>
        <p:spPr>
          <a:xfrm>
            <a:off x="4016828" y="687654"/>
            <a:ext cx="4616904" cy="5824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600"/>
              </a:lnSpc>
              <a:spcBef>
                <a:spcPts val="1200"/>
              </a:spcBef>
              <a:defRPr/>
            </a:pPr>
            <a:r>
              <a:rPr lang="en-US" altLang="en-US" sz="24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The automatic stay does </a:t>
            </a:r>
            <a:r>
              <a:rPr lang="en-US" altLang="en-US" sz="2400" b="1" u="sng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not</a:t>
            </a:r>
            <a:r>
              <a:rPr lang="en-US" altLang="en-US" sz="24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operate to stay “the commencement or continuation of an action or proceeding by a governmental unit … to enforce [a] … police and regulatory power, including the enforcement of a judgment other than a money judgment” obtained in such a proceeding. </a:t>
            </a:r>
          </a:p>
          <a:p>
            <a:pPr>
              <a:lnSpc>
                <a:spcPts val="2600"/>
              </a:lnSpc>
              <a:spcBef>
                <a:spcPts val="1900"/>
              </a:spcBef>
              <a:defRPr/>
            </a:pPr>
            <a:r>
              <a:rPr lang="en-US" altLang="en-US" sz="2400" b="1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Caution: </a:t>
            </a:r>
            <a:r>
              <a:rPr lang="en-US" altLang="en-US" sz="24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Whether a matter falls within the police or regulatory exception is often complex, and seeking clarification from the bankruptcy court is recommended. </a:t>
            </a:r>
            <a:endParaRPr lang="en-US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033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140" y="1012004"/>
            <a:ext cx="3012621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Automatic Stay and Tolling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11 U.S.C. §108</a:t>
            </a:r>
            <a:br>
              <a:rPr lang="en-US" altLang="ja-JP" b="1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</a:br>
            <a:endParaRPr lang="en-US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ECD40A-2D52-4923-98C5-2FFFAD91C2FC}"/>
              </a:ext>
            </a:extLst>
          </p:cNvPr>
          <p:cNvSpPr txBox="1">
            <a:spLocks/>
          </p:cNvSpPr>
          <p:nvPr/>
        </p:nvSpPr>
        <p:spPr>
          <a:xfrm>
            <a:off x="3759229" y="1600053"/>
            <a:ext cx="4874503" cy="365789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C707C40-49A1-4AC2-B7BA-D26C47F8B8FB}"/>
              </a:ext>
            </a:extLst>
          </p:cNvPr>
          <p:cNvSpPr/>
          <p:nvPr/>
        </p:nvSpPr>
        <p:spPr>
          <a:xfrm>
            <a:off x="4016827" y="1192981"/>
            <a:ext cx="4965807" cy="5438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altLang="en-US" sz="2600" b="1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Claims by the debtor/trustee</a:t>
            </a:r>
            <a:r>
              <a:rPr lang="en-US" altLang="en-US" sz="26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: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the time did not expire prior to bankruptcy, the debtor/trustee has until the later of the statutory deadlines or two years from when the bankruptcy was filed.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Debtor deadline to perform certain obligations: </a:t>
            </a:r>
          </a:p>
          <a:p>
            <a:r>
              <a:rPr lang="en-US" sz="2300" dirty="0">
                <a:latin typeface="Arial" panose="020B0604020202020204" pitchFamily="34" charset="0"/>
                <a:cs typeface="Arial" panose="020B0604020202020204" pitchFamily="34" charset="0"/>
              </a:rPr>
              <a:t>If the deadline did not expire prior to bankruptcy, the debtor/trustee has until the later of the actual deadline or 60 days from when the bankruptcy was filed.</a:t>
            </a:r>
            <a:endParaRPr lang="en-US" altLang="en-US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defRPr/>
            </a:pPr>
            <a:endParaRPr lang="en-US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0686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358" y="1019272"/>
            <a:ext cx="3249624" cy="4973313"/>
          </a:xfrm>
        </p:spPr>
        <p:txBody>
          <a:bodyPr vert="horz" lIns="91440" tIns="45720" rIns="91440" bIns="45720" rtlCol="0" anchor="ctr">
            <a:normAutofit/>
          </a:bodyPr>
          <a:lstStyle/>
          <a:p>
            <a:br>
              <a:rPr lang="en-US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 </a:t>
            </a:r>
            <a:br>
              <a:rPr lang="en-US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ECD40A-2D52-4923-98C5-2FFFAD91C2FC}"/>
              </a:ext>
            </a:extLst>
          </p:cNvPr>
          <p:cNvSpPr txBox="1">
            <a:spLocks/>
          </p:cNvSpPr>
          <p:nvPr/>
        </p:nvSpPr>
        <p:spPr>
          <a:xfrm>
            <a:off x="3759229" y="1600053"/>
            <a:ext cx="4874503" cy="365789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303C2B-547A-49F4-A310-11B6FD6C1C0D}"/>
              </a:ext>
            </a:extLst>
          </p:cNvPr>
          <p:cNvSpPr/>
          <p:nvPr/>
        </p:nvSpPr>
        <p:spPr>
          <a:xfrm>
            <a:off x="3580041" y="494971"/>
            <a:ext cx="5437414" cy="37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en-US" altLang="en-US" sz="23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7745CC7-41A6-4D59-AEA0-DEA4F1AF23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7909" y="470925"/>
            <a:ext cx="2611572" cy="369526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CD16181-AA0E-473C-A3CC-32CB4CD92C00}"/>
              </a:ext>
            </a:extLst>
          </p:cNvPr>
          <p:cNvSpPr txBox="1"/>
          <p:nvPr/>
        </p:nvSpPr>
        <p:spPr>
          <a:xfrm>
            <a:off x="3936875" y="4331704"/>
            <a:ext cx="498190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Federal Judicial Center website on federal-state cooperation: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https://fjc.gov/fedstate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National Center for State Courts resource guide on foreclosures: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https://www.ncsc.org/Topics/Financial/Foreclosures/Resource-Guide.aspx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7976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264" y="1019272"/>
            <a:ext cx="3249624" cy="4973313"/>
          </a:xfrm>
        </p:spPr>
        <p:txBody>
          <a:bodyPr vert="horz" lIns="91440" tIns="45720" rIns="91440" bIns="45720" rtlCol="0" anchor="ctr">
            <a:normAutofit/>
          </a:bodyPr>
          <a:lstStyle/>
          <a:p>
            <a:br>
              <a:rPr lang="en-US" sz="2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ECD40A-2D52-4923-98C5-2FFFAD91C2FC}"/>
              </a:ext>
            </a:extLst>
          </p:cNvPr>
          <p:cNvSpPr txBox="1">
            <a:spLocks/>
          </p:cNvSpPr>
          <p:nvPr/>
        </p:nvSpPr>
        <p:spPr>
          <a:xfrm>
            <a:off x="3759229" y="1600053"/>
            <a:ext cx="4874503" cy="365789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303C2B-547A-49F4-A310-11B6FD6C1C0D}"/>
              </a:ext>
            </a:extLst>
          </p:cNvPr>
          <p:cNvSpPr/>
          <p:nvPr/>
        </p:nvSpPr>
        <p:spPr>
          <a:xfrm>
            <a:off x="3580041" y="494971"/>
            <a:ext cx="5437414" cy="37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en-US" altLang="en-US" sz="23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D16181-AA0E-473C-A3CC-32CB4CD92C00}"/>
              </a:ext>
            </a:extLst>
          </p:cNvPr>
          <p:cNvSpPr txBox="1"/>
          <p:nvPr/>
        </p:nvSpPr>
        <p:spPr>
          <a:xfrm>
            <a:off x="3774961" y="659757"/>
            <a:ext cx="521843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This presentation was organized </a:t>
            </a:r>
            <a:b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by Federal Judicial Center Senior Research Associate Jason A. Cantone, with considerable assistance by a number of federal and state judges and court personnel (see note for slide 1). </a:t>
            </a:r>
          </a:p>
          <a:p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Questions about the presentation and its use can be directed to </a:t>
            </a:r>
            <a:b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Dr. Cantone, at 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fedstate@fjc.gov</a:t>
            </a:r>
            <a:r>
              <a:rPr lang="en-US" sz="2500" dirty="0">
                <a:latin typeface="Arial" panose="020B0604020202020204" pitchFamily="34" charset="0"/>
                <a:cs typeface="Arial" panose="020B0604020202020204" pitchFamily="34" charset="0"/>
              </a:rPr>
              <a:t>. We would also like to hear from you if you find it helpful or have any recommendations to improve it.  </a:t>
            </a:r>
          </a:p>
        </p:txBody>
      </p:sp>
    </p:spTree>
    <p:extLst>
      <p:ext uri="{BB962C8B-B14F-4D97-AF65-F5344CB8AC3E}">
        <p14:creationId xmlns:p14="http://schemas.microsoft.com/office/powerpoint/2010/main" val="1039308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9144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300" y="321733"/>
            <a:ext cx="8680116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122362"/>
            <a:ext cx="6858000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</a:t>
            </a:r>
            <a:r>
              <a:rPr lang="en-US" sz="5000" dirty="0"/>
              <a:t>Automatic Stay</a:t>
            </a:r>
            <a:endParaRPr lang="en-US" sz="5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543300" y="4109417"/>
            <a:ext cx="20574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ECD40A-2D52-4923-98C5-2FFFAD91C2FC}"/>
              </a:ext>
            </a:extLst>
          </p:cNvPr>
          <p:cNvSpPr txBox="1">
            <a:spLocks/>
          </p:cNvSpPr>
          <p:nvPr/>
        </p:nvSpPr>
        <p:spPr>
          <a:xfrm>
            <a:off x="3759229" y="1600053"/>
            <a:ext cx="4874503" cy="365789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664086-9BA9-4416-80D1-4E60A44A4B2A}"/>
              </a:ext>
            </a:extLst>
          </p:cNvPr>
          <p:cNvSpPr/>
          <p:nvPr/>
        </p:nvSpPr>
        <p:spPr>
          <a:xfrm>
            <a:off x="3849459" y="470925"/>
            <a:ext cx="4894673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en-US" sz="23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0871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746872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Automatic 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Stay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B725AC3-C082-4C7C-9FDA-FEA553D0543C}"/>
              </a:ext>
            </a:extLst>
          </p:cNvPr>
          <p:cNvSpPr txBox="1">
            <a:spLocks/>
          </p:cNvSpPr>
          <p:nvPr/>
        </p:nvSpPr>
        <p:spPr>
          <a:xfrm>
            <a:off x="3767483" y="1550177"/>
            <a:ext cx="5101747" cy="4992562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None/>
            </a:pPr>
            <a:r>
              <a:rPr lang="en-US" altLang="en-US" sz="30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(a) Bankruptcy operates as a stay, applicable to all entities, of   </a:t>
            </a:r>
            <a:endParaRPr lang="en-US" altLang="en-US" sz="825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en-US" sz="21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commencement or continuation, including the issuance or employment of process, of a judicial, administrative, or other action or proceeding against the debtor</a:t>
            </a:r>
          </a:p>
          <a:p>
            <a:pPr>
              <a:lnSpc>
                <a:spcPct val="120000"/>
              </a:lnSpc>
            </a:pPr>
            <a:r>
              <a:rPr lang="en-US" altLang="en-US" sz="21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enforcement, against the debtor or against property of the estate, of a judgment obtained before the commencement of the case under this title</a:t>
            </a:r>
          </a:p>
          <a:p>
            <a:pPr>
              <a:lnSpc>
                <a:spcPct val="120000"/>
              </a:lnSpc>
            </a:pPr>
            <a:r>
              <a:rPr lang="en-US" altLang="en-US" sz="21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any act to obtain possession of property of the estate or of property from the estate or to exercise control over property of the estate</a:t>
            </a:r>
          </a:p>
          <a:p>
            <a:pPr>
              <a:lnSpc>
                <a:spcPct val="120000"/>
              </a:lnSpc>
            </a:pPr>
            <a:r>
              <a:rPr lang="en-US" altLang="en-US" sz="21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any act to create, perfect, or enforce any lien against property of the estate</a:t>
            </a:r>
          </a:p>
          <a:p>
            <a:pPr>
              <a:lnSpc>
                <a:spcPct val="120000"/>
              </a:lnSpc>
            </a:pPr>
            <a:r>
              <a:rPr lang="en-US" altLang="en-US" sz="21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any act to create, perfect, or enforce against property of the debtor any lien to the extent that such lien secures a claim that arose before the commencement of the case under this title</a:t>
            </a:r>
          </a:p>
          <a:p>
            <a:pPr>
              <a:lnSpc>
                <a:spcPct val="120000"/>
              </a:lnSpc>
            </a:pPr>
            <a:r>
              <a:rPr lang="en-US" altLang="en-US" sz="21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any act to collect, assess, or recover a claim that arose before the commencement of the case under this title</a:t>
            </a:r>
          </a:p>
          <a:p>
            <a:pPr>
              <a:lnSpc>
                <a:spcPct val="120000"/>
              </a:lnSpc>
            </a:pPr>
            <a:r>
              <a:rPr lang="en-US" altLang="en-US" sz="21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setoff of any debt owing to the debtor that arose before the commencement of the case under this title against any claim against the debtor</a:t>
            </a:r>
            <a:endParaRPr lang="en-US" altLang="en-US" sz="825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AB96C89-CE97-4E21-8A7C-67C4259B87A8}"/>
              </a:ext>
            </a:extLst>
          </p:cNvPr>
          <p:cNvSpPr txBox="1">
            <a:spLocks/>
          </p:cNvSpPr>
          <p:nvPr/>
        </p:nvSpPr>
        <p:spPr>
          <a:xfrm>
            <a:off x="3767483" y="460818"/>
            <a:ext cx="5369946" cy="1401419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85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Bankruptcy Code </a:t>
            </a:r>
            <a:br>
              <a:rPr lang="en-US" altLang="en-US" sz="285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lang="en-US" altLang="en-US" sz="285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11 U.S.C. §362</a:t>
            </a:r>
            <a:endParaRPr lang="en-US" sz="285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683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687840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Automatic 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F58AC38-7B68-4660-ADA0-A886E21F0EF7}"/>
              </a:ext>
            </a:extLst>
          </p:cNvPr>
          <p:cNvSpPr txBox="1"/>
          <p:nvPr/>
        </p:nvSpPr>
        <p:spPr>
          <a:xfrm>
            <a:off x="3894364" y="875057"/>
            <a:ext cx="494779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filing of a bankruptcy petition triggers the automatic stay (a federal, statutory injunction). The stay</a:t>
            </a:r>
          </a:p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prevents estate property from being dismantled piecemeal by the debtor’s creditors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bars continued collection efforts against the debtor, property of the debtor, and property of the bankruptcy estate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bars continuation of most litigation against the debtor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stay only affects claims and acts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against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debtor, estate, or their property. It does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apply to claims by any of them against others.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Counterclaims against the debtor are stayed.</a:t>
            </a:r>
          </a:p>
          <a:p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204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0315F826-142A-449B-B19D-D66D250B0B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9104424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Title 1">
            <a:extLst>
              <a:ext uri="{FF2B5EF4-FFF2-40B4-BE49-F238E27FC236}">
                <a16:creationId xmlns:a16="http://schemas.microsoft.com/office/drawing/2014/main" id="{88A4CE00-22D5-4FAD-B92E-F4140625B55F}"/>
              </a:ext>
            </a:extLst>
          </p:cNvPr>
          <p:cNvSpPr txBox="1">
            <a:spLocks/>
          </p:cNvSpPr>
          <p:nvPr/>
        </p:nvSpPr>
        <p:spPr>
          <a:xfrm>
            <a:off x="647271" y="1012004"/>
            <a:ext cx="2687840" cy="47954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Automatic 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Stay</a:t>
            </a:r>
          </a:p>
        </p:txBody>
      </p:sp>
    </p:spTree>
    <p:extLst>
      <p:ext uri="{BB962C8B-B14F-4D97-AF65-F5344CB8AC3E}">
        <p14:creationId xmlns:p14="http://schemas.microsoft.com/office/powerpoint/2010/main" val="4088588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687840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Automatic 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Stay: Deadlines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3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5" name="TextBox 13">
            <a:extLst>
              <a:ext uri="{FF2B5EF4-FFF2-40B4-BE49-F238E27FC236}">
                <a16:creationId xmlns:a16="http://schemas.microsoft.com/office/drawing/2014/main" id="{00627310-B3E1-42EA-B7FA-6AC823D8BB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8243049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528749D0-C879-4D6A-81F5-352D0934FD14}"/>
              </a:ext>
            </a:extLst>
          </p:cNvPr>
          <p:cNvSpPr/>
          <p:nvPr/>
        </p:nvSpPr>
        <p:spPr>
          <a:xfrm>
            <a:off x="3449812" y="2917121"/>
            <a:ext cx="2244375" cy="102375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083144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857" y="1012004"/>
            <a:ext cx="2979964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Automatic 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Stay: Exceptions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0A1EC5E-EB2A-4D07-A4F7-5AC413E7A14A}"/>
              </a:ext>
            </a:extLst>
          </p:cNvPr>
          <p:cNvSpPr txBox="1">
            <a:spLocks/>
          </p:cNvSpPr>
          <p:nvPr/>
        </p:nvSpPr>
        <p:spPr>
          <a:xfrm>
            <a:off x="3648828" y="959305"/>
            <a:ext cx="5303311" cy="5253716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sz="9200" b="1" dirty="0">
                <a:latin typeface="Arial" panose="020B0604020202020204" pitchFamily="34" charset="0"/>
                <a:cs typeface="Arial" panose="020B0604020202020204" pitchFamily="34" charset="0"/>
              </a:rPr>
              <a:t>Common Exceptions in State Court</a:t>
            </a:r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lnSpc>
                <a:spcPct val="120000"/>
              </a:lnSpc>
            </a:pPr>
            <a:r>
              <a:rPr lang="en-US" sz="6800" dirty="0">
                <a:latin typeface="Arial" panose="020B0604020202020204" pitchFamily="34" charset="0"/>
                <a:cs typeface="Arial" panose="020B0604020202020204" pitchFamily="34" charset="0"/>
              </a:rPr>
              <a:t>criminal actions</a:t>
            </a:r>
          </a:p>
          <a:p>
            <a:pPr lvl="1">
              <a:lnSpc>
                <a:spcPct val="120000"/>
              </a:lnSpc>
            </a:pPr>
            <a:r>
              <a:rPr lang="en-US" sz="6800" dirty="0">
                <a:latin typeface="Arial" panose="020B0604020202020204" pitchFamily="34" charset="0"/>
                <a:cs typeface="Arial" panose="020B0604020202020204" pitchFamily="34" charset="0"/>
              </a:rPr>
              <a:t>paternity, setting or changing domestic support obligations, child custody, visitation, and dissolution of marriage </a:t>
            </a:r>
          </a:p>
          <a:p>
            <a:pPr lvl="1">
              <a:lnSpc>
                <a:spcPct val="120000"/>
              </a:lnSpc>
            </a:pPr>
            <a:r>
              <a:rPr lang="en-US" sz="6800" dirty="0">
                <a:latin typeface="Arial" panose="020B0604020202020204" pitchFamily="34" charset="0"/>
                <a:cs typeface="Arial" panose="020B0604020202020204" pitchFamily="34" charset="0"/>
              </a:rPr>
              <a:t>domestic violence actions</a:t>
            </a:r>
          </a:p>
          <a:p>
            <a:pPr lvl="1">
              <a:lnSpc>
                <a:spcPct val="120000"/>
              </a:lnSpc>
            </a:pPr>
            <a:r>
              <a:rPr lang="en-US" sz="6800" dirty="0">
                <a:latin typeface="Arial" panose="020B0604020202020204" pitchFamily="34" charset="0"/>
                <a:cs typeface="Arial" panose="020B0604020202020204" pitchFamily="34" charset="0"/>
              </a:rPr>
              <a:t>collection of support obligations–</a:t>
            </a:r>
            <a:r>
              <a:rPr lang="en-US" sz="6800" i="1" dirty="0">
                <a:latin typeface="Arial" panose="020B0604020202020204" pitchFamily="34" charset="0"/>
                <a:cs typeface="Arial" panose="020B0604020202020204" pitchFamily="34" charset="0"/>
              </a:rPr>
              <a:t>from property that is not</a:t>
            </a:r>
            <a:r>
              <a:rPr lang="en-US" sz="6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800" i="1" dirty="0">
                <a:latin typeface="Arial" panose="020B0604020202020204" pitchFamily="34" charset="0"/>
                <a:cs typeface="Arial" panose="020B0604020202020204" pitchFamily="34" charset="0"/>
              </a:rPr>
              <a:t>property of the estate</a:t>
            </a:r>
          </a:p>
          <a:p>
            <a:pPr marL="342900" lvl="1" indent="0">
              <a:lnSpc>
                <a:spcPct val="120000"/>
              </a:lnSpc>
              <a:buNone/>
            </a:pPr>
            <a:endParaRPr lang="en-US" sz="382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9200" b="1" dirty="0">
                <a:latin typeface="Arial" panose="020B0604020202020204" pitchFamily="34" charset="0"/>
                <a:cs typeface="Arial" panose="020B0604020202020204" pitchFamily="34" charset="0"/>
              </a:rPr>
              <a:t>More Exceptions:</a:t>
            </a:r>
          </a:p>
          <a:p>
            <a:pPr lvl="1">
              <a:lnSpc>
                <a:spcPct val="120000"/>
              </a:lnSpc>
            </a:pPr>
            <a:r>
              <a:rPr lang="en-US" sz="6900" dirty="0">
                <a:latin typeface="Arial" panose="020B0604020202020204" pitchFamily="34" charset="0"/>
                <a:cs typeface="Arial" panose="020B0604020202020204" pitchFamily="34" charset="0"/>
              </a:rPr>
              <a:t>evictions in nonresidential real property when the lease term has expired</a:t>
            </a:r>
          </a:p>
          <a:p>
            <a:pPr lvl="1">
              <a:lnSpc>
                <a:spcPct val="120000"/>
              </a:lnSpc>
            </a:pPr>
            <a:r>
              <a:rPr lang="en-US" sz="6900" dirty="0">
                <a:latin typeface="Arial" panose="020B0604020202020204" pitchFamily="34" charset="0"/>
                <a:cs typeface="Arial" panose="020B0604020202020204" pitchFamily="34" charset="0"/>
              </a:rPr>
              <a:t>tax audits, deficiency notices, assessments</a:t>
            </a:r>
          </a:p>
          <a:p>
            <a:pPr lvl="1">
              <a:lnSpc>
                <a:spcPct val="120000"/>
              </a:lnSpc>
            </a:pPr>
            <a:r>
              <a:rPr lang="en-US" sz="6900" dirty="0">
                <a:latin typeface="Arial" panose="020B0604020202020204" pitchFamily="34" charset="0"/>
                <a:cs typeface="Arial" panose="020B0604020202020204" pitchFamily="34" charset="0"/>
              </a:rPr>
              <a:t>HUD foreclosures on property with five or more units</a:t>
            </a:r>
          </a:p>
          <a:p>
            <a:pPr lvl="1">
              <a:lnSpc>
                <a:spcPct val="120000"/>
              </a:lnSpc>
            </a:pPr>
            <a:r>
              <a:rPr lang="en-US" sz="6900" dirty="0">
                <a:latin typeface="Arial" panose="020B0604020202020204" pitchFamily="34" charset="0"/>
                <a:cs typeface="Arial" panose="020B0604020202020204" pitchFamily="34" charset="0"/>
              </a:rPr>
              <a:t>police or regulatory enforcement actions brought by a governmental unit (e.g., consumer protection or environmental actions)</a:t>
            </a:r>
            <a:endParaRPr lang="en-US" sz="6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437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81C892-BDE0-4974-9D7D-4CE7E8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42" y="1019273"/>
            <a:ext cx="3173615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Automatic </a:t>
            </a:r>
            <a:b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Stay: Termination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BECD40A-2D52-4923-98C5-2FFFAD91C2FC}"/>
              </a:ext>
            </a:extLst>
          </p:cNvPr>
          <p:cNvSpPr txBox="1">
            <a:spLocks/>
          </p:cNvSpPr>
          <p:nvPr/>
        </p:nvSpPr>
        <p:spPr>
          <a:xfrm>
            <a:off x="3759229" y="1600053"/>
            <a:ext cx="4874503" cy="365789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2A76D64-4A02-47DC-8A73-88D5E27EAF00}"/>
              </a:ext>
            </a:extLst>
          </p:cNvPr>
          <p:cNvSpPr/>
          <p:nvPr/>
        </p:nvSpPr>
        <p:spPr>
          <a:xfrm>
            <a:off x="3592757" y="909624"/>
            <a:ext cx="5443667" cy="5793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5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automatic stay terminates:</a:t>
            </a:r>
          </a:p>
          <a:p>
            <a:endParaRPr lang="en-US" altLang="en-US" sz="21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3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when the bankruptcy court so orders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en-US" sz="23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3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as to property of the estate, when the property leaves the estate (e.g., upon abandonment)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en-US" sz="2300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sz="23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as to all other acts, upon the earliest of the: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n-US" altLang="en-US" sz="20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closing of the bankruptcy case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n-US" altLang="en-US" sz="20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dismissal of the bankruptcy case</a:t>
            </a:r>
          </a:p>
          <a:p>
            <a:pPr marL="1257300" lvl="2" indent="-342900">
              <a:buFont typeface="Wingdings" panose="05000000000000000000" pitchFamily="2" charset="2"/>
              <a:buChar char="Ø"/>
            </a:pPr>
            <a:r>
              <a:rPr lang="en-US" altLang="en-US" sz="2000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grant or denial of the debtor’s discharge</a:t>
            </a:r>
          </a:p>
          <a:p>
            <a:pPr marL="685800" lvl="2" indent="0">
              <a:buNone/>
            </a:pPr>
            <a:endParaRPr lang="en-US" altLang="en-US" sz="1725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1"/>
            <a:endParaRPr lang="en-US" altLang="en-US" sz="2025" dirty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564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7723</TotalTime>
  <Words>1960</Words>
  <Application>Microsoft Office PowerPoint</Application>
  <PresentationFormat>On-screen Show (4:3)</PresentationFormat>
  <Paragraphs>183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Baskerville Old Face</vt:lpstr>
      <vt:lpstr>Calibri</vt:lpstr>
      <vt:lpstr>Calibri (Body)</vt:lpstr>
      <vt:lpstr>Calibri Light</vt:lpstr>
      <vt:lpstr>Wingdings</vt:lpstr>
      <vt:lpstr>Office Theme</vt:lpstr>
      <vt:lpstr>  Introduction to Bankruptcy Law  and the Bankruptcy System:  An Educational Primer for State Courts [Template Presentation For Educational Use] </vt:lpstr>
      <vt:lpstr>Content Note</vt:lpstr>
      <vt:lpstr>The Automatic Stay</vt:lpstr>
      <vt:lpstr>The Automatic  Stay</vt:lpstr>
      <vt:lpstr>The Automatic  Stay</vt:lpstr>
      <vt:lpstr>PowerPoint Presentation</vt:lpstr>
      <vt:lpstr>The Automatic  Stay: Deadlines  </vt:lpstr>
      <vt:lpstr>The Automatic  Stay: Exceptions  </vt:lpstr>
      <vt:lpstr>The Automatic  Stay: Termination</vt:lpstr>
      <vt:lpstr>The Automatic  Stay: Termination  </vt:lpstr>
      <vt:lpstr>The Automatic  Stay: Termination  </vt:lpstr>
      <vt:lpstr>The Automatic  Stay: Termination  </vt:lpstr>
      <vt:lpstr>The Automatic  Stay: Termination  </vt:lpstr>
      <vt:lpstr>The Automatic  Stay:  Codebtor Stay</vt:lpstr>
      <vt:lpstr>Can a state court judge violate the automatic stay?</vt:lpstr>
      <vt:lpstr>Violating the Automatic  Stay</vt:lpstr>
      <vt:lpstr>The Role  of the  State Court Judge</vt:lpstr>
      <vt:lpstr>Violating the Automatic Stay</vt:lpstr>
      <vt:lpstr>Relief from the Automatic Stay</vt:lpstr>
      <vt:lpstr>Jurisdiction and the Automatic Stay</vt:lpstr>
      <vt:lpstr>Automatic Stay in Criminal Actions  11 U.S.C. § 362(b)(1) </vt:lpstr>
      <vt:lpstr>Automatic Stay in Police and Regulatory Actions  11 U.S.C. § 362(b)(4) </vt:lpstr>
      <vt:lpstr>Automatic Stay and Tolling  11 U.S.C. §108 </vt:lpstr>
      <vt:lpstr> Additional  Resources</vt:lpstr>
      <vt:lpstr> 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Bankruptcy Law and the Bankruptcy System:  A Primer for State Court Judges [Template Presentation For Educational Use]</dc:title>
  <dc:creator>Jason Cantone</dc:creator>
  <cp:lastModifiedBy>Jason Cantone</cp:lastModifiedBy>
  <cp:revision>223</cp:revision>
  <dcterms:created xsi:type="dcterms:W3CDTF">2020-01-24T18:33:53Z</dcterms:created>
  <dcterms:modified xsi:type="dcterms:W3CDTF">2020-05-29T15:33:01Z</dcterms:modified>
</cp:coreProperties>
</file>